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 id="260" r:id="rId7"/>
    <p:sldId id="262" r:id="rId8"/>
    <p:sldId id="267" r:id="rId9"/>
    <p:sldId id="268" r:id="rId10"/>
    <p:sldId id="270" r:id="rId11"/>
    <p:sldId id="273" r:id="rId12"/>
    <p:sldId id="277" r:id="rId13"/>
    <p:sldId id="275" r:id="rId14"/>
    <p:sldId id="281" r:id="rId15"/>
    <p:sldId id="286" r:id="rId16"/>
    <p:sldId id="283" r:id="rId17"/>
    <p:sldId id="284" r:id="rId18"/>
    <p:sldId id="285" r:id="rId1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kman A." initials="LA" lastIdx="10" clrIdx="0">
    <p:extLst>
      <p:ext uri="{19B8F6BF-5375-455C-9EA6-DF929625EA0E}">
        <p15:presenceInfo xmlns:p15="http://schemas.microsoft.com/office/powerpoint/2012/main" userId="Lokman 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1E99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30" autoAdjust="0"/>
    <p:restoredTop sz="94660"/>
  </p:normalViewPr>
  <p:slideViewPr>
    <p:cSldViewPr snapToGrid="0">
      <p:cViewPr>
        <p:scale>
          <a:sx n="75" d="100"/>
          <a:sy n="75" d="100"/>
        </p:scale>
        <p:origin x="2443" y="10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8-05T22:16:49.438" idx="2">
    <p:pos x="7060" y="1898"/>
    <p:text>La méthode des moindres carrés ordinaires fait référence à la fonction de perte, qui quantifie une erreur en calculant la somme du carré de l’écart entre la valeur réelle et la ligne prédite, puis ajuste le modèle en réduisant au minimum l’erreur quadratique.</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3-08-06T01:55:09.763" idx="5">
    <p:pos x="7313" y="2334"/>
    <p:text>La courbe ROC (Receiver Operating Characteristic) est un graphique qui permet de visualiser et d'évaluer la performance d'un classificateur binaire. Il permet de trouver le point d'équilibre entre les faux positifs et les faux négatifs d'un modèle de classification. La courbe ROC est encore plus utile quand elle est associée à l'AUC (Area Under the Curve), qui est une mesure permettant de quantifier le niveau de performance du classificateur avec la courbe ROC. L'AUC est calculée en comparant le degré de précision de nos prédictions par rapport à la vraie classification. Plus l'AUC est élevée, meilleure est la capacité d'un modèle à distinguer entre les classes positives et négatives.</p:text>
    <p:extLst>
      <p:ext uri="{C676402C-5697-4E1C-873F-D02D1690AC5C}">
        <p15:threadingInfo xmlns:p15="http://schemas.microsoft.com/office/powerpoint/2012/main" timeZoneBias="-120"/>
      </p:ext>
    </p:extLst>
  </p:cm>
  <p:cm authorId="1" dt="2023-08-06T01:55:57.349" idx="6">
    <p:pos x="4292" y="739"/>
    <p:text>La matrice de confusion est une matrice de 2 × 2 qui compare les classes prédites par un modèle de classification binaire à la vraie classification des observations, et qui permet de comprendre le niveau de précision d'un modèle. Elle comporte quatre nombres : les vrais positifs, les faux positifs, les faux négatifs et les vrais négatifs.</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3-08-06T02:38:57.987" idx="9">
    <p:pos x="3677" y="304"/>
    <p:text>La validation croisée est une méthode utilisée pour évaluer les performances d'un modèle de machine learning. Elle consiste à diviser les données d'entraînement en plusieurs sous-ensembles, appelés "folds". Chaque sous-ensemble est ensuite utilisé comme données de test et le reste des données sont utilisées pour entraîner le modèle. La validation croisée a pour but de trouver le meilleur modèle à l'aide d'un jeu de données limité et d'améliorer ses performances en l'ajustant à l'aide des données de test.</p:text>
    <p:extLst>
      <p:ext uri="{C676402C-5697-4E1C-873F-D02D1690AC5C}">
        <p15:threadingInfo xmlns:p15="http://schemas.microsoft.com/office/powerpoint/2012/main" timeZoneBias="-120"/>
      </p:ext>
    </p:extLst>
  </p:cm>
  <p:cm authorId="1" dt="2023-08-06T02:43:27.105" idx="10">
    <p:pos x="4637" y="3216"/>
    <p:text>Ces résultats indiquent le score obtenu pour chaque itération de la validation croisée. Une plus grande moyenne de scores indique que le modèle est plus précis et donc plus fiable.</p:text>
    <p:extLst>
      <p:ext uri="{C676402C-5697-4E1C-873F-D02D1690AC5C}">
        <p15:threadingInfo xmlns:p15="http://schemas.microsoft.com/office/powerpoint/2012/main" timeZoneBias="-12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Ref idx="1003">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C741E7-B1C2-4BEA-86B5-239F089D9F66}"/>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A2532176-C37E-417E-BE08-4506B4EFE6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953FD8B8-A800-4C10-B075-94A50A2B4810}"/>
              </a:ext>
            </a:extLst>
          </p:cNvPr>
          <p:cNvSpPr>
            <a:spLocks noGrp="1"/>
          </p:cNvSpPr>
          <p:nvPr>
            <p:ph type="dt" sz="half" idx="10"/>
          </p:nvPr>
        </p:nvSpPr>
        <p:spPr/>
        <p:txBody>
          <a:bodyPr/>
          <a:lstStyle/>
          <a:p>
            <a:fld id="{E2020090-41A0-430C-9C80-167CA35AE137}" type="datetimeFigureOut">
              <a:rPr lang="fr-FR" smtClean="0"/>
              <a:t>05/08/2023</a:t>
            </a:fld>
            <a:endParaRPr lang="fr-FR"/>
          </a:p>
        </p:txBody>
      </p:sp>
      <p:sp>
        <p:nvSpPr>
          <p:cNvPr id="5" name="Espace réservé du pied de page 4">
            <a:extLst>
              <a:ext uri="{FF2B5EF4-FFF2-40B4-BE49-F238E27FC236}">
                <a16:creationId xmlns:a16="http://schemas.microsoft.com/office/drawing/2014/main" id="{109F0F4A-C88B-4B06-9F73-7136EAD0831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B9A8BB0-64E6-4390-97F9-BFE6A579802E}"/>
              </a:ext>
            </a:extLst>
          </p:cNvPr>
          <p:cNvSpPr>
            <a:spLocks noGrp="1"/>
          </p:cNvSpPr>
          <p:nvPr>
            <p:ph type="sldNum" sz="quarter" idx="12"/>
          </p:nvPr>
        </p:nvSpPr>
        <p:spPr/>
        <p:txBody>
          <a:bodyPr/>
          <a:lstStyle/>
          <a:p>
            <a:fld id="{C9632151-F4DF-45BD-A98A-02814B976C60}" type="slidenum">
              <a:rPr lang="fr-FR" smtClean="0"/>
              <a:t>‹N°›</a:t>
            </a:fld>
            <a:endParaRPr lang="fr-FR"/>
          </a:p>
        </p:txBody>
      </p:sp>
    </p:spTree>
    <p:extLst>
      <p:ext uri="{BB962C8B-B14F-4D97-AF65-F5344CB8AC3E}">
        <p14:creationId xmlns:p14="http://schemas.microsoft.com/office/powerpoint/2010/main" val="3187978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9FCE8B-3D86-4DF0-95ED-66D2B52C4558}"/>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D3117A45-861B-47BE-8E7D-325D7E834F38}"/>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1285BD0-B69F-466F-8839-6FA0676019E9}"/>
              </a:ext>
            </a:extLst>
          </p:cNvPr>
          <p:cNvSpPr>
            <a:spLocks noGrp="1"/>
          </p:cNvSpPr>
          <p:nvPr>
            <p:ph type="dt" sz="half" idx="10"/>
          </p:nvPr>
        </p:nvSpPr>
        <p:spPr/>
        <p:txBody>
          <a:bodyPr/>
          <a:lstStyle/>
          <a:p>
            <a:fld id="{E2020090-41A0-430C-9C80-167CA35AE137}" type="datetimeFigureOut">
              <a:rPr lang="fr-FR" smtClean="0"/>
              <a:t>05/08/2023</a:t>
            </a:fld>
            <a:endParaRPr lang="fr-FR"/>
          </a:p>
        </p:txBody>
      </p:sp>
      <p:sp>
        <p:nvSpPr>
          <p:cNvPr id="5" name="Espace réservé du pied de page 4">
            <a:extLst>
              <a:ext uri="{FF2B5EF4-FFF2-40B4-BE49-F238E27FC236}">
                <a16:creationId xmlns:a16="http://schemas.microsoft.com/office/drawing/2014/main" id="{624B60BE-484E-4AB1-AC55-24A26B59F7B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F134876-3CD0-42AA-B28A-CE45332E204B}"/>
              </a:ext>
            </a:extLst>
          </p:cNvPr>
          <p:cNvSpPr>
            <a:spLocks noGrp="1"/>
          </p:cNvSpPr>
          <p:nvPr>
            <p:ph type="sldNum" sz="quarter" idx="12"/>
          </p:nvPr>
        </p:nvSpPr>
        <p:spPr/>
        <p:txBody>
          <a:bodyPr/>
          <a:lstStyle/>
          <a:p>
            <a:fld id="{C9632151-F4DF-45BD-A98A-02814B976C60}" type="slidenum">
              <a:rPr lang="fr-FR" smtClean="0"/>
              <a:t>‹N°›</a:t>
            </a:fld>
            <a:endParaRPr lang="fr-FR"/>
          </a:p>
        </p:txBody>
      </p:sp>
    </p:spTree>
    <p:extLst>
      <p:ext uri="{BB962C8B-B14F-4D97-AF65-F5344CB8AC3E}">
        <p14:creationId xmlns:p14="http://schemas.microsoft.com/office/powerpoint/2010/main" val="34631183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10D43D5B-22FC-468B-9B84-A383D0F67057}"/>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805702AE-B822-4A8F-BD36-ADC39E88B8A9}"/>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C8B5D06-658D-4B6C-A071-4AC392E78749}"/>
              </a:ext>
            </a:extLst>
          </p:cNvPr>
          <p:cNvSpPr>
            <a:spLocks noGrp="1"/>
          </p:cNvSpPr>
          <p:nvPr>
            <p:ph type="dt" sz="half" idx="10"/>
          </p:nvPr>
        </p:nvSpPr>
        <p:spPr/>
        <p:txBody>
          <a:bodyPr/>
          <a:lstStyle/>
          <a:p>
            <a:fld id="{E2020090-41A0-430C-9C80-167CA35AE137}" type="datetimeFigureOut">
              <a:rPr lang="fr-FR" smtClean="0"/>
              <a:t>05/08/2023</a:t>
            </a:fld>
            <a:endParaRPr lang="fr-FR"/>
          </a:p>
        </p:txBody>
      </p:sp>
      <p:sp>
        <p:nvSpPr>
          <p:cNvPr id="5" name="Espace réservé du pied de page 4">
            <a:extLst>
              <a:ext uri="{FF2B5EF4-FFF2-40B4-BE49-F238E27FC236}">
                <a16:creationId xmlns:a16="http://schemas.microsoft.com/office/drawing/2014/main" id="{E36A6F4D-4219-4B33-962F-51138C9A18C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0B813A4-6B36-49BF-A364-67AABBF91EC7}"/>
              </a:ext>
            </a:extLst>
          </p:cNvPr>
          <p:cNvSpPr>
            <a:spLocks noGrp="1"/>
          </p:cNvSpPr>
          <p:nvPr>
            <p:ph type="sldNum" sz="quarter" idx="12"/>
          </p:nvPr>
        </p:nvSpPr>
        <p:spPr/>
        <p:txBody>
          <a:bodyPr/>
          <a:lstStyle/>
          <a:p>
            <a:fld id="{C9632151-F4DF-45BD-A98A-02814B976C60}" type="slidenum">
              <a:rPr lang="fr-FR" smtClean="0"/>
              <a:t>‹N°›</a:t>
            </a:fld>
            <a:endParaRPr lang="fr-FR"/>
          </a:p>
        </p:txBody>
      </p:sp>
    </p:spTree>
    <p:extLst>
      <p:ext uri="{BB962C8B-B14F-4D97-AF65-F5344CB8AC3E}">
        <p14:creationId xmlns:p14="http://schemas.microsoft.com/office/powerpoint/2010/main" val="3663539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B2D7C7-B382-4B23-BD02-ED159B0D0899}"/>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073DD02-343E-43A9-B870-57B06C2A4521}"/>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3CDFEC8-C228-423E-9838-A74D63418B2C}"/>
              </a:ext>
            </a:extLst>
          </p:cNvPr>
          <p:cNvSpPr>
            <a:spLocks noGrp="1"/>
          </p:cNvSpPr>
          <p:nvPr>
            <p:ph type="dt" sz="half" idx="10"/>
          </p:nvPr>
        </p:nvSpPr>
        <p:spPr/>
        <p:txBody>
          <a:bodyPr/>
          <a:lstStyle/>
          <a:p>
            <a:fld id="{E2020090-41A0-430C-9C80-167CA35AE137}" type="datetimeFigureOut">
              <a:rPr lang="fr-FR" smtClean="0"/>
              <a:t>05/08/2023</a:t>
            </a:fld>
            <a:endParaRPr lang="fr-FR"/>
          </a:p>
        </p:txBody>
      </p:sp>
      <p:sp>
        <p:nvSpPr>
          <p:cNvPr id="5" name="Espace réservé du pied de page 4">
            <a:extLst>
              <a:ext uri="{FF2B5EF4-FFF2-40B4-BE49-F238E27FC236}">
                <a16:creationId xmlns:a16="http://schemas.microsoft.com/office/drawing/2014/main" id="{D5DE2656-4676-4969-B976-6C7920BE874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2E82BC3-B020-4AD8-BE82-731BF6A74F6B}"/>
              </a:ext>
            </a:extLst>
          </p:cNvPr>
          <p:cNvSpPr>
            <a:spLocks noGrp="1"/>
          </p:cNvSpPr>
          <p:nvPr>
            <p:ph type="sldNum" sz="quarter" idx="12"/>
          </p:nvPr>
        </p:nvSpPr>
        <p:spPr/>
        <p:txBody>
          <a:bodyPr/>
          <a:lstStyle/>
          <a:p>
            <a:fld id="{C9632151-F4DF-45BD-A98A-02814B976C60}" type="slidenum">
              <a:rPr lang="fr-FR" smtClean="0"/>
              <a:t>‹N°›</a:t>
            </a:fld>
            <a:endParaRPr lang="fr-FR"/>
          </a:p>
        </p:txBody>
      </p:sp>
    </p:spTree>
    <p:extLst>
      <p:ext uri="{BB962C8B-B14F-4D97-AF65-F5344CB8AC3E}">
        <p14:creationId xmlns:p14="http://schemas.microsoft.com/office/powerpoint/2010/main" val="40724215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A45E72-4E4E-4810-A37B-B00BFBE1C1A1}"/>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341812D8-82D2-45EC-A200-87DA38351C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58AA1CBD-7A14-4887-9E53-B1E98A0DA968}"/>
              </a:ext>
            </a:extLst>
          </p:cNvPr>
          <p:cNvSpPr>
            <a:spLocks noGrp="1"/>
          </p:cNvSpPr>
          <p:nvPr>
            <p:ph type="dt" sz="half" idx="10"/>
          </p:nvPr>
        </p:nvSpPr>
        <p:spPr/>
        <p:txBody>
          <a:bodyPr/>
          <a:lstStyle/>
          <a:p>
            <a:fld id="{E2020090-41A0-430C-9C80-167CA35AE137}" type="datetimeFigureOut">
              <a:rPr lang="fr-FR" smtClean="0"/>
              <a:t>05/08/2023</a:t>
            </a:fld>
            <a:endParaRPr lang="fr-FR"/>
          </a:p>
        </p:txBody>
      </p:sp>
      <p:sp>
        <p:nvSpPr>
          <p:cNvPr id="5" name="Espace réservé du pied de page 4">
            <a:extLst>
              <a:ext uri="{FF2B5EF4-FFF2-40B4-BE49-F238E27FC236}">
                <a16:creationId xmlns:a16="http://schemas.microsoft.com/office/drawing/2014/main" id="{DACA7EEB-7DAE-4FE0-ACFE-B2A627B86CF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419BF45-37E5-4051-AFF6-925D2815F135}"/>
              </a:ext>
            </a:extLst>
          </p:cNvPr>
          <p:cNvSpPr>
            <a:spLocks noGrp="1"/>
          </p:cNvSpPr>
          <p:nvPr>
            <p:ph type="sldNum" sz="quarter" idx="12"/>
          </p:nvPr>
        </p:nvSpPr>
        <p:spPr/>
        <p:txBody>
          <a:bodyPr/>
          <a:lstStyle/>
          <a:p>
            <a:fld id="{C9632151-F4DF-45BD-A98A-02814B976C60}" type="slidenum">
              <a:rPr lang="fr-FR" smtClean="0"/>
              <a:t>‹N°›</a:t>
            </a:fld>
            <a:endParaRPr lang="fr-FR"/>
          </a:p>
        </p:txBody>
      </p:sp>
    </p:spTree>
    <p:extLst>
      <p:ext uri="{BB962C8B-B14F-4D97-AF65-F5344CB8AC3E}">
        <p14:creationId xmlns:p14="http://schemas.microsoft.com/office/powerpoint/2010/main" val="40889980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8AFC79-1B1C-43A8-9013-E97B875865E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FCD971B-491D-48D4-849A-F77BE0A634FB}"/>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1FDF4276-46F6-4D78-93D1-2A771D814531}"/>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D2E43E4-9299-4EFB-8378-85F0367FDCD4}"/>
              </a:ext>
            </a:extLst>
          </p:cNvPr>
          <p:cNvSpPr>
            <a:spLocks noGrp="1"/>
          </p:cNvSpPr>
          <p:nvPr>
            <p:ph type="dt" sz="half" idx="10"/>
          </p:nvPr>
        </p:nvSpPr>
        <p:spPr/>
        <p:txBody>
          <a:bodyPr/>
          <a:lstStyle/>
          <a:p>
            <a:fld id="{E2020090-41A0-430C-9C80-167CA35AE137}" type="datetimeFigureOut">
              <a:rPr lang="fr-FR" smtClean="0"/>
              <a:t>05/08/2023</a:t>
            </a:fld>
            <a:endParaRPr lang="fr-FR"/>
          </a:p>
        </p:txBody>
      </p:sp>
      <p:sp>
        <p:nvSpPr>
          <p:cNvPr id="6" name="Espace réservé du pied de page 5">
            <a:extLst>
              <a:ext uri="{FF2B5EF4-FFF2-40B4-BE49-F238E27FC236}">
                <a16:creationId xmlns:a16="http://schemas.microsoft.com/office/drawing/2014/main" id="{4CA54B80-706F-474D-866E-97D52C3AD58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A7F970A-4F18-4335-9FCD-1C9F04A5746F}"/>
              </a:ext>
            </a:extLst>
          </p:cNvPr>
          <p:cNvSpPr>
            <a:spLocks noGrp="1"/>
          </p:cNvSpPr>
          <p:nvPr>
            <p:ph type="sldNum" sz="quarter" idx="12"/>
          </p:nvPr>
        </p:nvSpPr>
        <p:spPr/>
        <p:txBody>
          <a:bodyPr/>
          <a:lstStyle/>
          <a:p>
            <a:fld id="{C9632151-F4DF-45BD-A98A-02814B976C60}" type="slidenum">
              <a:rPr lang="fr-FR" smtClean="0"/>
              <a:t>‹N°›</a:t>
            </a:fld>
            <a:endParaRPr lang="fr-FR"/>
          </a:p>
        </p:txBody>
      </p:sp>
    </p:spTree>
    <p:extLst>
      <p:ext uri="{BB962C8B-B14F-4D97-AF65-F5344CB8AC3E}">
        <p14:creationId xmlns:p14="http://schemas.microsoft.com/office/powerpoint/2010/main" val="21866646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7792E5-57FB-492E-BDF2-7E6C85005D8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A30554FF-19C6-4EB3-A240-9BEE0C8CFE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A6306797-2377-4CCC-B195-F4D3AB25EE98}"/>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B38B19F-16D8-4960-9E2D-40CA267E4F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2511EEEE-F4DD-48A4-924E-DBBCF355ACD7}"/>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3E92BA84-35FA-4D13-9815-DD62D1877385}"/>
              </a:ext>
            </a:extLst>
          </p:cNvPr>
          <p:cNvSpPr>
            <a:spLocks noGrp="1"/>
          </p:cNvSpPr>
          <p:nvPr>
            <p:ph type="dt" sz="half" idx="10"/>
          </p:nvPr>
        </p:nvSpPr>
        <p:spPr/>
        <p:txBody>
          <a:bodyPr/>
          <a:lstStyle/>
          <a:p>
            <a:fld id="{E2020090-41A0-430C-9C80-167CA35AE137}" type="datetimeFigureOut">
              <a:rPr lang="fr-FR" smtClean="0"/>
              <a:t>05/08/2023</a:t>
            </a:fld>
            <a:endParaRPr lang="fr-FR"/>
          </a:p>
        </p:txBody>
      </p:sp>
      <p:sp>
        <p:nvSpPr>
          <p:cNvPr id="8" name="Espace réservé du pied de page 7">
            <a:extLst>
              <a:ext uri="{FF2B5EF4-FFF2-40B4-BE49-F238E27FC236}">
                <a16:creationId xmlns:a16="http://schemas.microsoft.com/office/drawing/2014/main" id="{6B4C86F1-4925-4712-AF17-A370118007E1}"/>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4C72DBE9-B200-4B8B-B0B0-FEFEB8209230}"/>
              </a:ext>
            </a:extLst>
          </p:cNvPr>
          <p:cNvSpPr>
            <a:spLocks noGrp="1"/>
          </p:cNvSpPr>
          <p:nvPr>
            <p:ph type="sldNum" sz="quarter" idx="12"/>
          </p:nvPr>
        </p:nvSpPr>
        <p:spPr/>
        <p:txBody>
          <a:bodyPr/>
          <a:lstStyle/>
          <a:p>
            <a:fld id="{C9632151-F4DF-45BD-A98A-02814B976C60}" type="slidenum">
              <a:rPr lang="fr-FR" smtClean="0"/>
              <a:t>‹N°›</a:t>
            </a:fld>
            <a:endParaRPr lang="fr-FR"/>
          </a:p>
        </p:txBody>
      </p:sp>
    </p:spTree>
    <p:extLst>
      <p:ext uri="{BB962C8B-B14F-4D97-AF65-F5344CB8AC3E}">
        <p14:creationId xmlns:p14="http://schemas.microsoft.com/office/powerpoint/2010/main" val="14214613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D6A0B6-A9E8-4B62-A8F2-1F4ACCFD0ABD}"/>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5C311860-0DDE-44C6-B133-64A4844E51F6}"/>
              </a:ext>
            </a:extLst>
          </p:cNvPr>
          <p:cNvSpPr>
            <a:spLocks noGrp="1"/>
          </p:cNvSpPr>
          <p:nvPr>
            <p:ph type="dt" sz="half" idx="10"/>
          </p:nvPr>
        </p:nvSpPr>
        <p:spPr/>
        <p:txBody>
          <a:bodyPr/>
          <a:lstStyle/>
          <a:p>
            <a:fld id="{E2020090-41A0-430C-9C80-167CA35AE137}" type="datetimeFigureOut">
              <a:rPr lang="fr-FR" smtClean="0"/>
              <a:t>05/08/2023</a:t>
            </a:fld>
            <a:endParaRPr lang="fr-FR"/>
          </a:p>
        </p:txBody>
      </p:sp>
      <p:sp>
        <p:nvSpPr>
          <p:cNvPr id="4" name="Espace réservé du pied de page 3">
            <a:extLst>
              <a:ext uri="{FF2B5EF4-FFF2-40B4-BE49-F238E27FC236}">
                <a16:creationId xmlns:a16="http://schemas.microsoft.com/office/drawing/2014/main" id="{38A04E6D-FE4E-45A5-89D0-1A2C2AAA5250}"/>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A1D520D5-AA72-441E-91DB-40CDED96CBA8}"/>
              </a:ext>
            </a:extLst>
          </p:cNvPr>
          <p:cNvSpPr>
            <a:spLocks noGrp="1"/>
          </p:cNvSpPr>
          <p:nvPr>
            <p:ph type="sldNum" sz="quarter" idx="12"/>
          </p:nvPr>
        </p:nvSpPr>
        <p:spPr/>
        <p:txBody>
          <a:bodyPr/>
          <a:lstStyle/>
          <a:p>
            <a:fld id="{C9632151-F4DF-45BD-A98A-02814B976C60}" type="slidenum">
              <a:rPr lang="fr-FR" smtClean="0"/>
              <a:t>‹N°›</a:t>
            </a:fld>
            <a:endParaRPr lang="fr-FR"/>
          </a:p>
        </p:txBody>
      </p:sp>
    </p:spTree>
    <p:extLst>
      <p:ext uri="{BB962C8B-B14F-4D97-AF65-F5344CB8AC3E}">
        <p14:creationId xmlns:p14="http://schemas.microsoft.com/office/powerpoint/2010/main" val="25038126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35E91416-FB3F-4780-ADDB-F4729FCDEA1F}"/>
              </a:ext>
            </a:extLst>
          </p:cNvPr>
          <p:cNvSpPr>
            <a:spLocks noGrp="1"/>
          </p:cNvSpPr>
          <p:nvPr>
            <p:ph type="dt" sz="half" idx="10"/>
          </p:nvPr>
        </p:nvSpPr>
        <p:spPr/>
        <p:txBody>
          <a:bodyPr/>
          <a:lstStyle/>
          <a:p>
            <a:fld id="{E2020090-41A0-430C-9C80-167CA35AE137}" type="datetimeFigureOut">
              <a:rPr lang="fr-FR" smtClean="0"/>
              <a:t>05/08/2023</a:t>
            </a:fld>
            <a:endParaRPr lang="fr-FR"/>
          </a:p>
        </p:txBody>
      </p:sp>
      <p:sp>
        <p:nvSpPr>
          <p:cNvPr id="3" name="Espace réservé du pied de page 2">
            <a:extLst>
              <a:ext uri="{FF2B5EF4-FFF2-40B4-BE49-F238E27FC236}">
                <a16:creationId xmlns:a16="http://schemas.microsoft.com/office/drawing/2014/main" id="{26F60CE6-D933-4072-9DA8-8A7D6B6145DE}"/>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12E18A54-0F05-45B0-ABAD-ACE47846F377}"/>
              </a:ext>
            </a:extLst>
          </p:cNvPr>
          <p:cNvSpPr>
            <a:spLocks noGrp="1"/>
          </p:cNvSpPr>
          <p:nvPr>
            <p:ph type="sldNum" sz="quarter" idx="12"/>
          </p:nvPr>
        </p:nvSpPr>
        <p:spPr/>
        <p:txBody>
          <a:bodyPr/>
          <a:lstStyle/>
          <a:p>
            <a:fld id="{C9632151-F4DF-45BD-A98A-02814B976C60}" type="slidenum">
              <a:rPr lang="fr-FR" smtClean="0"/>
              <a:t>‹N°›</a:t>
            </a:fld>
            <a:endParaRPr lang="fr-FR"/>
          </a:p>
        </p:txBody>
      </p:sp>
    </p:spTree>
    <p:extLst>
      <p:ext uri="{BB962C8B-B14F-4D97-AF65-F5344CB8AC3E}">
        <p14:creationId xmlns:p14="http://schemas.microsoft.com/office/powerpoint/2010/main" val="32389546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191831-4D27-4EE9-8C3B-8DA66FF9D1C6}"/>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50DD9017-EBC2-47F5-AE86-89ACB42470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C7643A11-D689-4064-8E0B-FFBD5CB1ED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80CD3DB4-2A44-4512-8038-8F6998693A4D}"/>
              </a:ext>
            </a:extLst>
          </p:cNvPr>
          <p:cNvSpPr>
            <a:spLocks noGrp="1"/>
          </p:cNvSpPr>
          <p:nvPr>
            <p:ph type="dt" sz="half" idx="10"/>
          </p:nvPr>
        </p:nvSpPr>
        <p:spPr/>
        <p:txBody>
          <a:bodyPr/>
          <a:lstStyle/>
          <a:p>
            <a:fld id="{E2020090-41A0-430C-9C80-167CA35AE137}" type="datetimeFigureOut">
              <a:rPr lang="fr-FR" smtClean="0"/>
              <a:t>05/08/2023</a:t>
            </a:fld>
            <a:endParaRPr lang="fr-FR"/>
          </a:p>
        </p:txBody>
      </p:sp>
      <p:sp>
        <p:nvSpPr>
          <p:cNvPr id="6" name="Espace réservé du pied de page 5">
            <a:extLst>
              <a:ext uri="{FF2B5EF4-FFF2-40B4-BE49-F238E27FC236}">
                <a16:creationId xmlns:a16="http://schemas.microsoft.com/office/drawing/2014/main" id="{37A5419F-C286-4310-99E6-F7FF9D2C548D}"/>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CCBBE45-C652-4223-801B-F3B9B404E718}"/>
              </a:ext>
            </a:extLst>
          </p:cNvPr>
          <p:cNvSpPr>
            <a:spLocks noGrp="1"/>
          </p:cNvSpPr>
          <p:nvPr>
            <p:ph type="sldNum" sz="quarter" idx="12"/>
          </p:nvPr>
        </p:nvSpPr>
        <p:spPr/>
        <p:txBody>
          <a:bodyPr/>
          <a:lstStyle/>
          <a:p>
            <a:fld id="{C9632151-F4DF-45BD-A98A-02814B976C60}" type="slidenum">
              <a:rPr lang="fr-FR" smtClean="0"/>
              <a:t>‹N°›</a:t>
            </a:fld>
            <a:endParaRPr lang="fr-FR"/>
          </a:p>
        </p:txBody>
      </p:sp>
    </p:spTree>
    <p:extLst>
      <p:ext uri="{BB962C8B-B14F-4D97-AF65-F5344CB8AC3E}">
        <p14:creationId xmlns:p14="http://schemas.microsoft.com/office/powerpoint/2010/main" val="10445505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448B4D-8542-4A78-96E6-932988CCDC7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2ADF375-D39F-4C91-B1C7-FF1083B6EE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D3C56681-CCA6-4C5D-A0C3-4402F4B905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0A828CD-CF86-4366-A825-080CF5FDE8F7}"/>
              </a:ext>
            </a:extLst>
          </p:cNvPr>
          <p:cNvSpPr>
            <a:spLocks noGrp="1"/>
          </p:cNvSpPr>
          <p:nvPr>
            <p:ph type="dt" sz="half" idx="10"/>
          </p:nvPr>
        </p:nvSpPr>
        <p:spPr/>
        <p:txBody>
          <a:bodyPr/>
          <a:lstStyle/>
          <a:p>
            <a:fld id="{E2020090-41A0-430C-9C80-167CA35AE137}" type="datetimeFigureOut">
              <a:rPr lang="fr-FR" smtClean="0"/>
              <a:t>05/08/2023</a:t>
            </a:fld>
            <a:endParaRPr lang="fr-FR"/>
          </a:p>
        </p:txBody>
      </p:sp>
      <p:sp>
        <p:nvSpPr>
          <p:cNvPr id="6" name="Espace réservé du pied de page 5">
            <a:extLst>
              <a:ext uri="{FF2B5EF4-FFF2-40B4-BE49-F238E27FC236}">
                <a16:creationId xmlns:a16="http://schemas.microsoft.com/office/drawing/2014/main" id="{62EFC64F-21B5-4168-8051-F54406C07C9D}"/>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4ACF319-E2CA-42BE-96D3-32D36B01D94A}"/>
              </a:ext>
            </a:extLst>
          </p:cNvPr>
          <p:cNvSpPr>
            <a:spLocks noGrp="1"/>
          </p:cNvSpPr>
          <p:nvPr>
            <p:ph type="sldNum" sz="quarter" idx="12"/>
          </p:nvPr>
        </p:nvSpPr>
        <p:spPr/>
        <p:txBody>
          <a:bodyPr/>
          <a:lstStyle/>
          <a:p>
            <a:fld id="{C9632151-F4DF-45BD-A98A-02814B976C60}" type="slidenum">
              <a:rPr lang="fr-FR" smtClean="0"/>
              <a:t>‹N°›</a:t>
            </a:fld>
            <a:endParaRPr lang="fr-FR"/>
          </a:p>
        </p:txBody>
      </p:sp>
    </p:spTree>
    <p:extLst>
      <p:ext uri="{BB962C8B-B14F-4D97-AF65-F5344CB8AC3E}">
        <p14:creationId xmlns:p14="http://schemas.microsoft.com/office/powerpoint/2010/main" val="1771088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44126D28-1762-42FA-B082-C1492EFA2E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8B63429C-334B-4AF8-8066-8392B85B40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FE71EF7-52A9-484F-9C0B-AEC8FDD0AC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020090-41A0-430C-9C80-167CA35AE137}" type="datetimeFigureOut">
              <a:rPr lang="fr-FR" smtClean="0"/>
              <a:t>05/08/2023</a:t>
            </a:fld>
            <a:endParaRPr lang="fr-FR"/>
          </a:p>
        </p:txBody>
      </p:sp>
      <p:sp>
        <p:nvSpPr>
          <p:cNvPr id="5" name="Espace réservé du pied de page 4">
            <a:extLst>
              <a:ext uri="{FF2B5EF4-FFF2-40B4-BE49-F238E27FC236}">
                <a16:creationId xmlns:a16="http://schemas.microsoft.com/office/drawing/2014/main" id="{D5318DC2-79AF-4E55-9CFE-52AA7B645D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4F3523FA-31CE-46D5-8C19-233C404C42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632151-F4DF-45BD-A98A-02814B976C60}" type="slidenum">
              <a:rPr lang="fr-FR" smtClean="0"/>
              <a:t>‹N°›</a:t>
            </a:fld>
            <a:endParaRPr lang="fr-FR"/>
          </a:p>
        </p:txBody>
      </p:sp>
    </p:spTree>
    <p:extLst>
      <p:ext uri="{BB962C8B-B14F-4D97-AF65-F5344CB8AC3E}">
        <p14:creationId xmlns:p14="http://schemas.microsoft.com/office/powerpoint/2010/main" val="19876209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comments" Target="../comments/comment2.xml"/></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omments" Target="../comments/comment3.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comments" Target="../comments/commen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76782F3-7166-4334-8389-A54B7DE6D89B}"/>
              </a:ext>
            </a:extLst>
          </p:cNvPr>
          <p:cNvSpPr/>
          <p:nvPr/>
        </p:nvSpPr>
        <p:spPr>
          <a:xfrm rot="2436083">
            <a:off x="-3861884" y="1779017"/>
            <a:ext cx="11085643" cy="6858000"/>
          </a:xfrm>
          <a:prstGeom prst="rect">
            <a:avLst/>
          </a:prstGeom>
          <a:solidFill>
            <a:srgbClr val="C1E99D">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08F118FE-DF95-4DF8-9831-E4387CA380BF}"/>
              </a:ext>
            </a:extLst>
          </p:cNvPr>
          <p:cNvSpPr>
            <a:spLocks noGrp="1"/>
          </p:cNvSpPr>
          <p:nvPr>
            <p:ph type="ctrTitle"/>
          </p:nvPr>
        </p:nvSpPr>
        <p:spPr>
          <a:xfrm>
            <a:off x="6096000" y="671533"/>
            <a:ext cx="5181600" cy="2479675"/>
          </a:xfrm>
        </p:spPr>
        <p:txBody>
          <a:bodyPr>
            <a:normAutofit/>
          </a:bodyPr>
          <a:lstStyle/>
          <a:p>
            <a:pPr algn="l"/>
            <a:r>
              <a:rPr lang="fr-FR" sz="3600" b="1" dirty="0">
                <a:latin typeface="Candara" panose="020E0502030303020204" pitchFamily="34" charset="0"/>
              </a:rPr>
              <a:t>DETECTION DE FAUX BILLETS</a:t>
            </a:r>
          </a:p>
        </p:txBody>
      </p:sp>
      <p:sp>
        <p:nvSpPr>
          <p:cNvPr id="3" name="Sous-titre 2">
            <a:extLst>
              <a:ext uri="{FF2B5EF4-FFF2-40B4-BE49-F238E27FC236}">
                <a16:creationId xmlns:a16="http://schemas.microsoft.com/office/drawing/2014/main" id="{79D3D3BD-B429-4FCB-A810-7DD7A603E247}"/>
              </a:ext>
            </a:extLst>
          </p:cNvPr>
          <p:cNvSpPr>
            <a:spLocks noGrp="1"/>
          </p:cNvSpPr>
          <p:nvPr>
            <p:ph type="subTitle" idx="1"/>
          </p:nvPr>
        </p:nvSpPr>
        <p:spPr>
          <a:xfrm>
            <a:off x="6096000" y="1587963"/>
            <a:ext cx="9144000" cy="646813"/>
          </a:xfrm>
        </p:spPr>
        <p:txBody>
          <a:bodyPr>
            <a:normAutofit/>
          </a:bodyPr>
          <a:lstStyle/>
          <a:p>
            <a:pPr algn="l"/>
            <a:r>
              <a:rPr lang="fr-FR" dirty="0">
                <a:latin typeface="Candara" panose="020E0502030303020204" pitchFamily="34" charset="0"/>
              </a:rPr>
              <a:t>LOKMAN AALIOUI</a:t>
            </a:r>
          </a:p>
        </p:txBody>
      </p:sp>
      <p:pic>
        <p:nvPicPr>
          <p:cNvPr id="4" name="Graphique 3">
            <a:extLst>
              <a:ext uri="{FF2B5EF4-FFF2-40B4-BE49-F238E27FC236}">
                <a16:creationId xmlns:a16="http://schemas.microsoft.com/office/drawing/2014/main" id="{B404FFC4-8AD4-4BC6-91C3-05048DCA02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892821">
            <a:off x="-2331417" y="1875448"/>
            <a:ext cx="9313677" cy="5019958"/>
          </a:xfrm>
          <a:prstGeom prst="rect">
            <a:avLst/>
          </a:prstGeom>
        </p:spPr>
      </p:pic>
    </p:spTree>
    <p:extLst>
      <p:ext uri="{BB962C8B-B14F-4D97-AF65-F5344CB8AC3E}">
        <p14:creationId xmlns:p14="http://schemas.microsoft.com/office/powerpoint/2010/main" val="16821567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1669954-0E46-42D7-B711-197EC174F360}"/>
              </a:ext>
            </a:extLst>
          </p:cNvPr>
          <p:cNvSpPr/>
          <p:nvPr/>
        </p:nvSpPr>
        <p:spPr>
          <a:xfrm rot="2436083">
            <a:off x="-3861884" y="1779017"/>
            <a:ext cx="11085643" cy="6858000"/>
          </a:xfrm>
          <a:prstGeom prst="rect">
            <a:avLst/>
          </a:prstGeom>
          <a:solidFill>
            <a:srgbClr val="C1E99D">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08F118FE-DF95-4DF8-9831-E4387CA380BF}"/>
              </a:ext>
            </a:extLst>
          </p:cNvPr>
          <p:cNvSpPr>
            <a:spLocks noGrp="1"/>
          </p:cNvSpPr>
          <p:nvPr>
            <p:ph type="ctrTitle"/>
          </p:nvPr>
        </p:nvSpPr>
        <p:spPr>
          <a:xfrm>
            <a:off x="6819092" y="0"/>
            <a:ext cx="5181600" cy="1480063"/>
          </a:xfrm>
        </p:spPr>
        <p:txBody>
          <a:bodyPr>
            <a:normAutofit/>
          </a:bodyPr>
          <a:lstStyle/>
          <a:p>
            <a:pPr algn="l"/>
            <a:r>
              <a:rPr lang="fr-FR" sz="3600" b="1" dirty="0">
                <a:latin typeface="Candara" panose="020E0502030303020204" pitchFamily="34" charset="0"/>
              </a:rPr>
              <a:t>CREATION DES MODELES PREDICTIFS</a:t>
            </a:r>
          </a:p>
        </p:txBody>
      </p:sp>
      <p:pic>
        <p:nvPicPr>
          <p:cNvPr id="4" name="Graphique 3">
            <a:extLst>
              <a:ext uri="{FF2B5EF4-FFF2-40B4-BE49-F238E27FC236}">
                <a16:creationId xmlns:a16="http://schemas.microsoft.com/office/drawing/2014/main" id="{B404FFC4-8AD4-4BC6-91C3-05048DCA02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892821">
            <a:off x="-2331417" y="1875448"/>
            <a:ext cx="9313677" cy="5019958"/>
          </a:xfrm>
          <a:prstGeom prst="rect">
            <a:avLst/>
          </a:prstGeom>
        </p:spPr>
      </p:pic>
    </p:spTree>
    <p:extLst>
      <p:ext uri="{BB962C8B-B14F-4D97-AF65-F5344CB8AC3E}">
        <p14:creationId xmlns:p14="http://schemas.microsoft.com/office/powerpoint/2010/main" val="33193769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F118FE-DF95-4DF8-9831-E4387CA380BF}"/>
              </a:ext>
            </a:extLst>
          </p:cNvPr>
          <p:cNvSpPr>
            <a:spLocks noGrp="1"/>
          </p:cNvSpPr>
          <p:nvPr>
            <p:ph type="ctrTitle"/>
          </p:nvPr>
        </p:nvSpPr>
        <p:spPr>
          <a:xfrm>
            <a:off x="7414901" y="0"/>
            <a:ext cx="5181600" cy="1384995"/>
          </a:xfrm>
        </p:spPr>
        <p:txBody>
          <a:bodyPr>
            <a:normAutofit/>
          </a:bodyPr>
          <a:lstStyle/>
          <a:p>
            <a:pPr algn="l"/>
            <a:r>
              <a:rPr lang="fr-FR" sz="3600" b="1" dirty="0">
                <a:latin typeface="Candara" panose="020E0502030303020204" pitchFamily="34" charset="0"/>
              </a:rPr>
              <a:t>LES MODELES DE MACHINE LEARNING</a:t>
            </a:r>
          </a:p>
        </p:txBody>
      </p:sp>
      <p:pic>
        <p:nvPicPr>
          <p:cNvPr id="8" name="Graphique 7">
            <a:extLst>
              <a:ext uri="{FF2B5EF4-FFF2-40B4-BE49-F238E27FC236}">
                <a16:creationId xmlns:a16="http://schemas.microsoft.com/office/drawing/2014/main" id="{69139D93-EEA9-44C7-B499-6A15474F532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574169" y="0"/>
            <a:ext cx="12723864" cy="6858000"/>
          </a:xfrm>
          <a:prstGeom prst="rect">
            <a:avLst/>
          </a:prstGeom>
        </p:spPr>
      </p:pic>
      <p:sp>
        <p:nvSpPr>
          <p:cNvPr id="11" name="Rectangle 10">
            <a:extLst>
              <a:ext uri="{FF2B5EF4-FFF2-40B4-BE49-F238E27FC236}">
                <a16:creationId xmlns:a16="http://schemas.microsoft.com/office/drawing/2014/main" id="{BC4E91FE-F3D1-430C-8C76-5A413CC8D50C}"/>
              </a:ext>
            </a:extLst>
          </p:cNvPr>
          <p:cNvSpPr/>
          <p:nvPr/>
        </p:nvSpPr>
        <p:spPr>
          <a:xfrm>
            <a:off x="-9935948" y="0"/>
            <a:ext cx="11085643" cy="6858000"/>
          </a:xfrm>
          <a:prstGeom prst="rect">
            <a:avLst/>
          </a:prstGeom>
          <a:solidFill>
            <a:srgbClr val="C1E99D">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F4AAC203-550E-4DE7-942C-6606B8E37F7C}"/>
              </a:ext>
            </a:extLst>
          </p:cNvPr>
          <p:cNvSpPr txBox="1"/>
          <p:nvPr/>
        </p:nvSpPr>
        <p:spPr>
          <a:xfrm>
            <a:off x="5053732" y="1732076"/>
            <a:ext cx="2084535" cy="338554"/>
          </a:xfrm>
          <a:prstGeom prst="rect">
            <a:avLst/>
          </a:prstGeom>
          <a:noFill/>
          <a:ln w="12700">
            <a:solidFill>
              <a:schemeClr val="tx1"/>
            </a:solidFill>
          </a:ln>
        </p:spPr>
        <p:txBody>
          <a:bodyPr wrap="square" rtlCol="0">
            <a:spAutoFit/>
          </a:bodyPr>
          <a:lstStyle/>
          <a:p>
            <a:pPr algn="ctr"/>
            <a:r>
              <a:rPr lang="fr-FR" sz="1600" dirty="0">
                <a:latin typeface="Candara" panose="020E0502030303020204" pitchFamily="34" charset="0"/>
              </a:rPr>
              <a:t>Machine </a:t>
            </a:r>
            <a:r>
              <a:rPr lang="fr-FR" sz="1600" dirty="0" err="1">
                <a:latin typeface="Candara" panose="020E0502030303020204" pitchFamily="34" charset="0"/>
              </a:rPr>
              <a:t>learning</a:t>
            </a:r>
            <a:endParaRPr lang="fr-FR" sz="1600" dirty="0">
              <a:latin typeface="Candara" panose="020E0502030303020204" pitchFamily="34" charset="0"/>
            </a:endParaRPr>
          </a:p>
        </p:txBody>
      </p:sp>
      <p:sp>
        <p:nvSpPr>
          <p:cNvPr id="10" name="ZoneTexte 9">
            <a:extLst>
              <a:ext uri="{FF2B5EF4-FFF2-40B4-BE49-F238E27FC236}">
                <a16:creationId xmlns:a16="http://schemas.microsoft.com/office/drawing/2014/main" id="{6EC16E44-551C-4A6C-99DC-6D104770F4E2}"/>
              </a:ext>
            </a:extLst>
          </p:cNvPr>
          <p:cNvSpPr txBox="1"/>
          <p:nvPr/>
        </p:nvSpPr>
        <p:spPr>
          <a:xfrm>
            <a:off x="3752388" y="2619552"/>
            <a:ext cx="1779732" cy="584775"/>
          </a:xfrm>
          <a:prstGeom prst="rect">
            <a:avLst/>
          </a:prstGeom>
          <a:noFill/>
          <a:ln w="12700">
            <a:solidFill>
              <a:schemeClr val="tx1"/>
            </a:solidFill>
          </a:ln>
        </p:spPr>
        <p:txBody>
          <a:bodyPr wrap="square" rtlCol="0">
            <a:spAutoFit/>
          </a:bodyPr>
          <a:lstStyle/>
          <a:p>
            <a:pPr algn="ctr"/>
            <a:r>
              <a:rPr lang="fr-FR" sz="1600" dirty="0">
                <a:latin typeface="Candara" panose="020E0502030303020204" pitchFamily="34" charset="0"/>
              </a:rPr>
              <a:t>Apprentissage non supervisé</a:t>
            </a:r>
          </a:p>
        </p:txBody>
      </p:sp>
      <p:sp>
        <p:nvSpPr>
          <p:cNvPr id="12" name="ZoneTexte 11">
            <a:extLst>
              <a:ext uri="{FF2B5EF4-FFF2-40B4-BE49-F238E27FC236}">
                <a16:creationId xmlns:a16="http://schemas.microsoft.com/office/drawing/2014/main" id="{B76394E5-CEC1-41C8-9E51-EE3BF1ACB3FB}"/>
              </a:ext>
            </a:extLst>
          </p:cNvPr>
          <p:cNvSpPr txBox="1"/>
          <p:nvPr/>
        </p:nvSpPr>
        <p:spPr>
          <a:xfrm>
            <a:off x="6659882" y="2619552"/>
            <a:ext cx="1779732" cy="584775"/>
          </a:xfrm>
          <a:prstGeom prst="rect">
            <a:avLst/>
          </a:prstGeom>
          <a:noFill/>
          <a:ln w="12700">
            <a:solidFill>
              <a:schemeClr val="tx1"/>
            </a:solidFill>
          </a:ln>
        </p:spPr>
        <p:txBody>
          <a:bodyPr wrap="square" rtlCol="0">
            <a:spAutoFit/>
          </a:bodyPr>
          <a:lstStyle/>
          <a:p>
            <a:pPr algn="ctr"/>
            <a:r>
              <a:rPr lang="fr-FR" sz="1600" dirty="0">
                <a:latin typeface="Candara" panose="020E0502030303020204" pitchFamily="34" charset="0"/>
              </a:rPr>
              <a:t>Apprentissage supervisé</a:t>
            </a:r>
          </a:p>
        </p:txBody>
      </p:sp>
      <p:sp>
        <p:nvSpPr>
          <p:cNvPr id="13" name="ZoneTexte 12">
            <a:extLst>
              <a:ext uri="{FF2B5EF4-FFF2-40B4-BE49-F238E27FC236}">
                <a16:creationId xmlns:a16="http://schemas.microsoft.com/office/drawing/2014/main" id="{99780D81-195A-438A-9AC8-14555FC98276}"/>
              </a:ext>
            </a:extLst>
          </p:cNvPr>
          <p:cNvSpPr txBox="1"/>
          <p:nvPr/>
        </p:nvSpPr>
        <p:spPr>
          <a:xfrm>
            <a:off x="1667852" y="4806909"/>
            <a:ext cx="2084535" cy="338554"/>
          </a:xfrm>
          <a:prstGeom prst="rect">
            <a:avLst/>
          </a:prstGeom>
          <a:noFill/>
          <a:ln w="12700">
            <a:solidFill>
              <a:schemeClr val="tx1"/>
            </a:solidFill>
          </a:ln>
        </p:spPr>
        <p:txBody>
          <a:bodyPr wrap="square" rtlCol="0">
            <a:spAutoFit/>
          </a:bodyPr>
          <a:lstStyle/>
          <a:p>
            <a:pPr algn="ctr"/>
            <a:r>
              <a:rPr lang="fr-FR" sz="1600" dirty="0">
                <a:latin typeface="Candara" panose="020E0502030303020204" pitchFamily="34" charset="0"/>
              </a:rPr>
              <a:t>K-</a:t>
            </a:r>
            <a:r>
              <a:rPr lang="fr-FR" sz="1600" dirty="0" err="1">
                <a:latin typeface="Candara" panose="020E0502030303020204" pitchFamily="34" charset="0"/>
              </a:rPr>
              <a:t>means</a:t>
            </a:r>
            <a:endParaRPr lang="fr-FR" sz="2000" dirty="0">
              <a:latin typeface="Candara" panose="020E0502030303020204" pitchFamily="34" charset="0"/>
            </a:endParaRPr>
          </a:p>
        </p:txBody>
      </p:sp>
      <p:sp>
        <p:nvSpPr>
          <p:cNvPr id="14" name="ZoneTexte 13">
            <a:extLst>
              <a:ext uri="{FF2B5EF4-FFF2-40B4-BE49-F238E27FC236}">
                <a16:creationId xmlns:a16="http://schemas.microsoft.com/office/drawing/2014/main" id="{DC8908D2-0A0D-4825-8AC4-111AB0A2B23F}"/>
              </a:ext>
            </a:extLst>
          </p:cNvPr>
          <p:cNvSpPr txBox="1"/>
          <p:nvPr/>
        </p:nvSpPr>
        <p:spPr>
          <a:xfrm>
            <a:off x="8439613" y="4806909"/>
            <a:ext cx="2084535" cy="338554"/>
          </a:xfrm>
          <a:prstGeom prst="rect">
            <a:avLst/>
          </a:prstGeom>
          <a:noFill/>
          <a:ln w="12700">
            <a:solidFill>
              <a:schemeClr val="tx1"/>
            </a:solidFill>
          </a:ln>
        </p:spPr>
        <p:txBody>
          <a:bodyPr wrap="square" rtlCol="0">
            <a:spAutoFit/>
          </a:bodyPr>
          <a:lstStyle/>
          <a:p>
            <a:pPr algn="ctr"/>
            <a:r>
              <a:rPr lang="fr-FR" sz="1600" dirty="0" err="1">
                <a:latin typeface="Candara" panose="020E0502030303020204" pitchFamily="34" charset="0"/>
              </a:rPr>
              <a:t>Random</a:t>
            </a:r>
            <a:r>
              <a:rPr lang="fr-FR" sz="1600" dirty="0">
                <a:latin typeface="Candara" panose="020E0502030303020204" pitchFamily="34" charset="0"/>
              </a:rPr>
              <a:t> Forest</a:t>
            </a:r>
          </a:p>
        </p:txBody>
      </p:sp>
      <p:sp>
        <p:nvSpPr>
          <p:cNvPr id="15" name="ZoneTexte 14">
            <a:extLst>
              <a:ext uri="{FF2B5EF4-FFF2-40B4-BE49-F238E27FC236}">
                <a16:creationId xmlns:a16="http://schemas.microsoft.com/office/drawing/2014/main" id="{F96526F2-D994-4440-A6CB-34F537BB76D6}"/>
              </a:ext>
            </a:extLst>
          </p:cNvPr>
          <p:cNvSpPr txBox="1"/>
          <p:nvPr/>
        </p:nvSpPr>
        <p:spPr>
          <a:xfrm>
            <a:off x="5053732" y="4806909"/>
            <a:ext cx="2084535" cy="338554"/>
          </a:xfrm>
          <a:prstGeom prst="rect">
            <a:avLst/>
          </a:prstGeom>
          <a:noFill/>
          <a:ln w="12700">
            <a:solidFill>
              <a:schemeClr val="tx1"/>
            </a:solidFill>
          </a:ln>
        </p:spPr>
        <p:txBody>
          <a:bodyPr wrap="square" rtlCol="0">
            <a:spAutoFit/>
          </a:bodyPr>
          <a:lstStyle/>
          <a:p>
            <a:pPr algn="ctr"/>
            <a:r>
              <a:rPr lang="fr-FR" sz="1600" dirty="0">
                <a:latin typeface="Candara" panose="020E0502030303020204" pitchFamily="34" charset="0"/>
              </a:rPr>
              <a:t>Régression Logistique</a:t>
            </a:r>
          </a:p>
        </p:txBody>
      </p:sp>
      <p:sp>
        <p:nvSpPr>
          <p:cNvPr id="5" name="ZoneTexte 4">
            <a:extLst>
              <a:ext uri="{FF2B5EF4-FFF2-40B4-BE49-F238E27FC236}">
                <a16:creationId xmlns:a16="http://schemas.microsoft.com/office/drawing/2014/main" id="{4EA0C851-F7F0-4C3B-921F-75BD1F3A37A1}"/>
              </a:ext>
            </a:extLst>
          </p:cNvPr>
          <p:cNvSpPr txBox="1"/>
          <p:nvPr/>
        </p:nvSpPr>
        <p:spPr>
          <a:xfrm>
            <a:off x="3385047" y="3276195"/>
            <a:ext cx="2514413" cy="954107"/>
          </a:xfrm>
          <a:prstGeom prst="rect">
            <a:avLst/>
          </a:prstGeom>
          <a:noFill/>
        </p:spPr>
        <p:txBody>
          <a:bodyPr wrap="square" rtlCol="0">
            <a:spAutoFit/>
          </a:bodyPr>
          <a:lstStyle/>
          <a:p>
            <a:r>
              <a:rPr lang="fr-FR" sz="1400" dirty="0">
                <a:solidFill>
                  <a:schemeClr val="tx1">
                    <a:lumMod val="50000"/>
                    <a:lumOff val="50000"/>
                  </a:schemeClr>
                </a:solidFill>
              </a:rPr>
              <a:t>Méthode d’apprentissage sans intervention humaine, la machine découvre la structure des données et crée le modèle</a:t>
            </a:r>
          </a:p>
        </p:txBody>
      </p:sp>
      <p:sp>
        <p:nvSpPr>
          <p:cNvPr id="16" name="ZoneTexte 15">
            <a:extLst>
              <a:ext uri="{FF2B5EF4-FFF2-40B4-BE49-F238E27FC236}">
                <a16:creationId xmlns:a16="http://schemas.microsoft.com/office/drawing/2014/main" id="{BCC8DC4E-1F35-4A3B-BD5E-A0E2012B69B0}"/>
              </a:ext>
            </a:extLst>
          </p:cNvPr>
          <p:cNvSpPr txBox="1"/>
          <p:nvPr/>
        </p:nvSpPr>
        <p:spPr>
          <a:xfrm>
            <a:off x="6410187" y="3274105"/>
            <a:ext cx="2627133" cy="954107"/>
          </a:xfrm>
          <a:prstGeom prst="rect">
            <a:avLst/>
          </a:prstGeom>
          <a:noFill/>
        </p:spPr>
        <p:txBody>
          <a:bodyPr wrap="square" rtlCol="0">
            <a:spAutoFit/>
          </a:bodyPr>
          <a:lstStyle/>
          <a:p>
            <a:r>
              <a:rPr lang="fr-FR" sz="1400" dirty="0">
                <a:solidFill>
                  <a:schemeClr val="tx1">
                    <a:lumMod val="50000"/>
                    <a:lumOff val="50000"/>
                  </a:schemeClr>
                </a:solidFill>
              </a:rPr>
              <a:t>Méthode d’apprentissage avec intervention humaine, la machine apprend à partir de données étiquetées par l’humain</a:t>
            </a:r>
          </a:p>
        </p:txBody>
      </p:sp>
      <p:sp>
        <p:nvSpPr>
          <p:cNvPr id="17" name="ZoneTexte 16">
            <a:extLst>
              <a:ext uri="{FF2B5EF4-FFF2-40B4-BE49-F238E27FC236}">
                <a16:creationId xmlns:a16="http://schemas.microsoft.com/office/drawing/2014/main" id="{7AB4BC59-5D9A-40D6-AFDA-FDCD5A4E4774}"/>
              </a:ext>
            </a:extLst>
          </p:cNvPr>
          <p:cNvSpPr txBox="1"/>
          <p:nvPr/>
        </p:nvSpPr>
        <p:spPr>
          <a:xfrm>
            <a:off x="8309947" y="5247106"/>
            <a:ext cx="2514413" cy="1169551"/>
          </a:xfrm>
          <a:prstGeom prst="rect">
            <a:avLst/>
          </a:prstGeom>
          <a:noFill/>
        </p:spPr>
        <p:txBody>
          <a:bodyPr wrap="square" rtlCol="0">
            <a:spAutoFit/>
          </a:bodyPr>
          <a:lstStyle/>
          <a:p>
            <a:r>
              <a:rPr lang="fr-FR" sz="1400" dirty="0">
                <a:solidFill>
                  <a:schemeClr val="tx1">
                    <a:lumMod val="50000"/>
                    <a:lumOff val="50000"/>
                  </a:schemeClr>
                </a:solidFill>
                <a:latin typeface="Candara" panose="020E0502030303020204" pitchFamily="34" charset="0"/>
              </a:rPr>
              <a:t>A</a:t>
            </a:r>
            <a:r>
              <a:rPr lang="fr-FR" sz="1400" b="0" dirty="0">
                <a:solidFill>
                  <a:schemeClr val="tx1">
                    <a:lumMod val="50000"/>
                    <a:lumOff val="50000"/>
                  </a:schemeClr>
                </a:solidFill>
                <a:effectLst/>
                <a:latin typeface="Candara" panose="020E0502030303020204" pitchFamily="34" charset="0"/>
              </a:rPr>
              <a:t>lgorithme construit à partir d'un grand nombre d'arbres de décision qui sont entraînés sur des sous-ensembles aléatoires</a:t>
            </a:r>
          </a:p>
        </p:txBody>
      </p:sp>
      <p:sp>
        <p:nvSpPr>
          <p:cNvPr id="18" name="ZoneTexte 17">
            <a:extLst>
              <a:ext uri="{FF2B5EF4-FFF2-40B4-BE49-F238E27FC236}">
                <a16:creationId xmlns:a16="http://schemas.microsoft.com/office/drawing/2014/main" id="{083373BF-77D7-49FB-A6C2-4A508349DCAC}"/>
              </a:ext>
            </a:extLst>
          </p:cNvPr>
          <p:cNvSpPr txBox="1"/>
          <p:nvPr/>
        </p:nvSpPr>
        <p:spPr>
          <a:xfrm>
            <a:off x="4920328" y="5263612"/>
            <a:ext cx="2514413" cy="1169551"/>
          </a:xfrm>
          <a:prstGeom prst="rect">
            <a:avLst/>
          </a:prstGeom>
          <a:noFill/>
        </p:spPr>
        <p:txBody>
          <a:bodyPr wrap="square" rtlCol="0">
            <a:spAutoFit/>
          </a:bodyPr>
          <a:lstStyle/>
          <a:p>
            <a:r>
              <a:rPr lang="fr-FR" sz="1400" b="0" dirty="0">
                <a:solidFill>
                  <a:schemeClr val="tx1">
                    <a:lumMod val="50000"/>
                    <a:lumOff val="50000"/>
                  </a:schemeClr>
                </a:solidFill>
                <a:effectLst/>
                <a:latin typeface="Candara" panose="020E0502030303020204" pitchFamily="34" charset="0"/>
              </a:rPr>
              <a:t>Méthode qui permet d'effectuer un marquage d'un jeu de données en deux classes en utilisant une fonction logistique</a:t>
            </a:r>
          </a:p>
        </p:txBody>
      </p:sp>
      <p:sp>
        <p:nvSpPr>
          <p:cNvPr id="19" name="ZoneTexte 18">
            <a:extLst>
              <a:ext uri="{FF2B5EF4-FFF2-40B4-BE49-F238E27FC236}">
                <a16:creationId xmlns:a16="http://schemas.microsoft.com/office/drawing/2014/main" id="{7B68AA19-64F1-4221-ABF1-E37BAF60F657}"/>
              </a:ext>
            </a:extLst>
          </p:cNvPr>
          <p:cNvSpPr txBox="1"/>
          <p:nvPr/>
        </p:nvSpPr>
        <p:spPr>
          <a:xfrm>
            <a:off x="1530709" y="5263613"/>
            <a:ext cx="2514413" cy="1384995"/>
          </a:xfrm>
          <a:prstGeom prst="rect">
            <a:avLst/>
          </a:prstGeom>
          <a:noFill/>
        </p:spPr>
        <p:txBody>
          <a:bodyPr wrap="square" rtlCol="0">
            <a:spAutoFit/>
          </a:bodyPr>
          <a:lstStyle/>
          <a:p>
            <a:r>
              <a:rPr lang="fr-FR" sz="1400" dirty="0">
                <a:solidFill>
                  <a:schemeClr val="tx1">
                    <a:lumMod val="50000"/>
                    <a:lumOff val="50000"/>
                  </a:schemeClr>
                </a:solidFill>
                <a:latin typeface="Candara" panose="020E0502030303020204" pitchFamily="34" charset="0"/>
              </a:rPr>
              <a:t>A</a:t>
            </a:r>
            <a:r>
              <a:rPr lang="fr-FR" sz="1400" dirty="0">
                <a:solidFill>
                  <a:schemeClr val="tx1">
                    <a:lumMod val="50000"/>
                    <a:lumOff val="50000"/>
                  </a:schemeClr>
                </a:solidFill>
                <a:effectLst/>
                <a:latin typeface="Candara" panose="020E0502030303020204" pitchFamily="34" charset="0"/>
              </a:rPr>
              <a:t>lgorithme de clustering utilisé pour créer des groupes de données basés sur leurs caractéristiques similaires, ce qui permet de créer des modèles prédictifs efficaces</a:t>
            </a:r>
            <a:endParaRPr lang="fr-FR" sz="1400" dirty="0">
              <a:solidFill>
                <a:schemeClr val="tx1">
                  <a:lumMod val="50000"/>
                  <a:lumOff val="50000"/>
                </a:schemeClr>
              </a:solidFill>
              <a:latin typeface="Candara" panose="020E0502030303020204" pitchFamily="34" charset="0"/>
            </a:endParaRPr>
          </a:p>
        </p:txBody>
      </p:sp>
      <p:cxnSp>
        <p:nvCxnSpPr>
          <p:cNvPr id="20" name="Connecteur droit avec flèche 19">
            <a:extLst>
              <a:ext uri="{FF2B5EF4-FFF2-40B4-BE49-F238E27FC236}">
                <a16:creationId xmlns:a16="http://schemas.microsoft.com/office/drawing/2014/main" id="{607066E6-4904-4B2F-BADB-785293F6ED6C}"/>
              </a:ext>
            </a:extLst>
          </p:cNvPr>
          <p:cNvCxnSpPr>
            <a:cxnSpLocks/>
            <a:stCxn id="4" idx="2"/>
            <a:endCxn id="10" idx="0"/>
          </p:cNvCxnSpPr>
          <p:nvPr/>
        </p:nvCxnSpPr>
        <p:spPr>
          <a:xfrm flipH="1">
            <a:off x="4642254" y="2070630"/>
            <a:ext cx="1453746" cy="548922"/>
          </a:xfrm>
          <a:prstGeom prst="straightConnector1">
            <a:avLst/>
          </a:prstGeom>
          <a:ln w="38100">
            <a:solidFill>
              <a:srgbClr val="C1E99D"/>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55E10B3C-E75B-46C6-8CA5-B16CEE75E57F}"/>
              </a:ext>
            </a:extLst>
          </p:cNvPr>
          <p:cNvCxnSpPr>
            <a:cxnSpLocks/>
            <a:stCxn id="4" idx="2"/>
            <a:endCxn id="12" idx="0"/>
          </p:cNvCxnSpPr>
          <p:nvPr/>
        </p:nvCxnSpPr>
        <p:spPr>
          <a:xfrm>
            <a:off x="6096000" y="2070630"/>
            <a:ext cx="1453748" cy="548922"/>
          </a:xfrm>
          <a:prstGeom prst="straightConnector1">
            <a:avLst/>
          </a:prstGeom>
          <a:ln w="38100">
            <a:solidFill>
              <a:srgbClr val="C1E99D"/>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DF623F66-3AC4-4A1B-A85C-2591B9D67E44}"/>
              </a:ext>
            </a:extLst>
          </p:cNvPr>
          <p:cNvCxnSpPr>
            <a:cxnSpLocks/>
            <a:stCxn id="5" idx="2"/>
            <a:endCxn id="13" idx="0"/>
          </p:cNvCxnSpPr>
          <p:nvPr/>
        </p:nvCxnSpPr>
        <p:spPr>
          <a:xfrm flipH="1">
            <a:off x="2710120" y="4230302"/>
            <a:ext cx="1932134" cy="576607"/>
          </a:xfrm>
          <a:prstGeom prst="straightConnector1">
            <a:avLst/>
          </a:prstGeom>
          <a:ln w="38100">
            <a:solidFill>
              <a:srgbClr val="C1E99D"/>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eur droit avec flèche 27">
            <a:extLst>
              <a:ext uri="{FF2B5EF4-FFF2-40B4-BE49-F238E27FC236}">
                <a16:creationId xmlns:a16="http://schemas.microsoft.com/office/drawing/2014/main" id="{F3C4938F-B309-4222-A265-6E2CDA87161A}"/>
              </a:ext>
            </a:extLst>
          </p:cNvPr>
          <p:cNvCxnSpPr>
            <a:cxnSpLocks/>
            <a:stCxn id="16" idx="2"/>
            <a:endCxn id="15" idx="0"/>
          </p:cNvCxnSpPr>
          <p:nvPr/>
        </p:nvCxnSpPr>
        <p:spPr>
          <a:xfrm flipH="1">
            <a:off x="6096000" y="4228212"/>
            <a:ext cx="1627754" cy="578697"/>
          </a:xfrm>
          <a:prstGeom prst="straightConnector1">
            <a:avLst/>
          </a:prstGeom>
          <a:ln w="38100">
            <a:solidFill>
              <a:srgbClr val="C1E99D"/>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a:extLst>
              <a:ext uri="{FF2B5EF4-FFF2-40B4-BE49-F238E27FC236}">
                <a16:creationId xmlns:a16="http://schemas.microsoft.com/office/drawing/2014/main" id="{0C67BE85-7AFA-4593-A053-D718A7B258F9}"/>
              </a:ext>
            </a:extLst>
          </p:cNvPr>
          <p:cNvCxnSpPr>
            <a:cxnSpLocks/>
            <a:stCxn id="16" idx="2"/>
            <a:endCxn id="14" idx="0"/>
          </p:cNvCxnSpPr>
          <p:nvPr/>
        </p:nvCxnSpPr>
        <p:spPr>
          <a:xfrm>
            <a:off x="7723754" y="4228212"/>
            <a:ext cx="1758127" cy="578697"/>
          </a:xfrm>
          <a:prstGeom prst="straightConnector1">
            <a:avLst/>
          </a:prstGeom>
          <a:ln w="38100">
            <a:solidFill>
              <a:srgbClr val="C1E99D"/>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28229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79AC0C3-35B5-4707-9B0E-1EFFE6922C4E}"/>
              </a:ext>
            </a:extLst>
          </p:cNvPr>
          <p:cNvSpPr/>
          <p:nvPr/>
        </p:nvSpPr>
        <p:spPr>
          <a:xfrm>
            <a:off x="0" y="3160151"/>
            <a:ext cx="12200471" cy="1938992"/>
          </a:xfrm>
          <a:prstGeom prst="rect">
            <a:avLst/>
          </a:prstGeom>
          <a:solidFill>
            <a:srgbClr val="C1E99D">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F56A5C67-6787-463E-B073-06527EC3AA35}"/>
              </a:ext>
            </a:extLst>
          </p:cNvPr>
          <p:cNvSpPr txBox="1"/>
          <p:nvPr/>
        </p:nvSpPr>
        <p:spPr>
          <a:xfrm>
            <a:off x="192131" y="5195917"/>
            <a:ext cx="4395960" cy="646331"/>
          </a:xfrm>
          <a:prstGeom prst="rect">
            <a:avLst/>
          </a:prstGeom>
          <a:noFill/>
        </p:spPr>
        <p:txBody>
          <a:bodyPr wrap="square" rtlCol="0">
            <a:spAutoFit/>
          </a:bodyPr>
          <a:lstStyle/>
          <a:p>
            <a:r>
              <a:rPr lang="fr-FR" sz="2000" dirty="0">
                <a:latin typeface="Candara" panose="020E0502030303020204" pitchFamily="34" charset="0"/>
              </a:rPr>
              <a:t>RANDOM FOREST</a:t>
            </a:r>
            <a:endParaRPr lang="fr-FR" sz="1600" dirty="0">
              <a:effectLst/>
              <a:latin typeface="Candara" panose="020E0502030303020204" pitchFamily="34" charset="0"/>
            </a:endParaRPr>
          </a:p>
          <a:p>
            <a:pPr rtl="0"/>
            <a:endParaRPr lang="fr-FR" sz="1600" dirty="0">
              <a:effectLst/>
              <a:latin typeface="Candara" panose="020E0502030303020204" pitchFamily="34" charset="0"/>
            </a:endParaRPr>
          </a:p>
        </p:txBody>
      </p:sp>
      <p:sp>
        <p:nvSpPr>
          <p:cNvPr id="6" name="ZoneTexte 5">
            <a:extLst>
              <a:ext uri="{FF2B5EF4-FFF2-40B4-BE49-F238E27FC236}">
                <a16:creationId xmlns:a16="http://schemas.microsoft.com/office/drawing/2014/main" id="{4249D79C-42AA-4D2B-AF2F-831600282384}"/>
              </a:ext>
            </a:extLst>
          </p:cNvPr>
          <p:cNvSpPr txBox="1"/>
          <p:nvPr/>
        </p:nvSpPr>
        <p:spPr>
          <a:xfrm>
            <a:off x="192131" y="1466795"/>
            <a:ext cx="4395960" cy="646331"/>
          </a:xfrm>
          <a:prstGeom prst="rect">
            <a:avLst/>
          </a:prstGeom>
          <a:noFill/>
        </p:spPr>
        <p:txBody>
          <a:bodyPr wrap="square" rtlCol="0">
            <a:spAutoFit/>
          </a:bodyPr>
          <a:lstStyle/>
          <a:p>
            <a:r>
              <a:rPr lang="fr-FR" sz="2000" dirty="0">
                <a:latin typeface="Candara" panose="020E0502030303020204" pitchFamily="34" charset="0"/>
              </a:rPr>
              <a:t>K-MEANS</a:t>
            </a:r>
            <a:endParaRPr lang="fr-FR" sz="1600" dirty="0">
              <a:effectLst/>
              <a:latin typeface="Candara" panose="020E0502030303020204" pitchFamily="34" charset="0"/>
            </a:endParaRPr>
          </a:p>
          <a:p>
            <a:pPr rtl="0"/>
            <a:endParaRPr lang="fr-FR" sz="1600" dirty="0">
              <a:effectLst/>
              <a:latin typeface="Candara" panose="020E0502030303020204" pitchFamily="34" charset="0"/>
            </a:endParaRPr>
          </a:p>
        </p:txBody>
      </p:sp>
      <p:sp>
        <p:nvSpPr>
          <p:cNvPr id="7" name="ZoneTexte 6">
            <a:extLst>
              <a:ext uri="{FF2B5EF4-FFF2-40B4-BE49-F238E27FC236}">
                <a16:creationId xmlns:a16="http://schemas.microsoft.com/office/drawing/2014/main" id="{53CB2415-8084-4618-8AE6-AD1C345C269C}"/>
              </a:ext>
            </a:extLst>
          </p:cNvPr>
          <p:cNvSpPr txBox="1"/>
          <p:nvPr/>
        </p:nvSpPr>
        <p:spPr>
          <a:xfrm>
            <a:off x="192131" y="3175539"/>
            <a:ext cx="4395960" cy="954107"/>
          </a:xfrm>
          <a:prstGeom prst="rect">
            <a:avLst/>
          </a:prstGeom>
          <a:noFill/>
        </p:spPr>
        <p:txBody>
          <a:bodyPr wrap="square" rtlCol="0">
            <a:spAutoFit/>
          </a:bodyPr>
          <a:lstStyle/>
          <a:p>
            <a:r>
              <a:rPr lang="fr-FR" sz="2000" dirty="0">
                <a:latin typeface="Candara" panose="020E0502030303020204" pitchFamily="34" charset="0"/>
              </a:rPr>
              <a:t>REGRESSION </a:t>
            </a:r>
          </a:p>
          <a:p>
            <a:r>
              <a:rPr lang="fr-FR" sz="2000" dirty="0">
                <a:latin typeface="Candara" panose="020E0502030303020204" pitchFamily="34" charset="0"/>
              </a:rPr>
              <a:t>LOGISTIQUE</a:t>
            </a:r>
            <a:endParaRPr lang="fr-FR" sz="1600" dirty="0">
              <a:effectLst/>
              <a:latin typeface="Candara" panose="020E0502030303020204" pitchFamily="34" charset="0"/>
            </a:endParaRPr>
          </a:p>
          <a:p>
            <a:pPr rtl="0"/>
            <a:endParaRPr lang="fr-FR" sz="1600" dirty="0">
              <a:effectLst/>
              <a:latin typeface="Candara" panose="020E0502030303020204" pitchFamily="34" charset="0"/>
            </a:endParaRPr>
          </a:p>
        </p:txBody>
      </p:sp>
      <p:pic>
        <p:nvPicPr>
          <p:cNvPr id="8" name="Graphique 7">
            <a:extLst>
              <a:ext uri="{FF2B5EF4-FFF2-40B4-BE49-F238E27FC236}">
                <a16:creationId xmlns:a16="http://schemas.microsoft.com/office/drawing/2014/main" id="{B71D7C7E-D91B-4011-92ED-64CDCFF6FC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0097850">
            <a:off x="9754451" y="6501014"/>
            <a:ext cx="3901440" cy="2102828"/>
          </a:xfrm>
          <a:prstGeom prst="rect">
            <a:avLst/>
          </a:prstGeom>
        </p:spPr>
      </p:pic>
      <p:sp>
        <p:nvSpPr>
          <p:cNvPr id="9" name="Titre 1">
            <a:extLst>
              <a:ext uri="{FF2B5EF4-FFF2-40B4-BE49-F238E27FC236}">
                <a16:creationId xmlns:a16="http://schemas.microsoft.com/office/drawing/2014/main" id="{BD8F8E57-1E53-4A44-B2F6-FE9F5539F1E2}"/>
              </a:ext>
            </a:extLst>
          </p:cNvPr>
          <p:cNvSpPr txBox="1">
            <a:spLocks/>
          </p:cNvSpPr>
          <p:nvPr/>
        </p:nvSpPr>
        <p:spPr>
          <a:xfrm>
            <a:off x="6821556" y="-150519"/>
            <a:ext cx="5510110" cy="13849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b="1" dirty="0">
                <a:latin typeface="Candara" panose="020E0502030303020204" pitchFamily="34" charset="0"/>
              </a:rPr>
              <a:t>CREATION DES MODELES </a:t>
            </a:r>
          </a:p>
        </p:txBody>
      </p:sp>
      <p:pic>
        <p:nvPicPr>
          <p:cNvPr id="10" name="Image 9">
            <a:extLst>
              <a:ext uri="{FF2B5EF4-FFF2-40B4-BE49-F238E27FC236}">
                <a16:creationId xmlns:a16="http://schemas.microsoft.com/office/drawing/2014/main" id="{7C280560-2D87-4B7E-8807-912B3247B0FD}"/>
              </a:ext>
            </a:extLst>
          </p:cNvPr>
          <p:cNvPicPr>
            <a:picLocks noChangeAspect="1"/>
          </p:cNvPicPr>
          <p:nvPr/>
        </p:nvPicPr>
        <p:blipFill>
          <a:blip r:embed="rId4"/>
          <a:stretch>
            <a:fillRect/>
          </a:stretch>
        </p:blipFill>
        <p:spPr>
          <a:xfrm>
            <a:off x="3120447" y="5175003"/>
            <a:ext cx="2935287" cy="1672689"/>
          </a:xfrm>
          <a:prstGeom prst="rect">
            <a:avLst/>
          </a:prstGeom>
        </p:spPr>
      </p:pic>
      <p:pic>
        <p:nvPicPr>
          <p:cNvPr id="14" name="Image 13">
            <a:extLst>
              <a:ext uri="{FF2B5EF4-FFF2-40B4-BE49-F238E27FC236}">
                <a16:creationId xmlns:a16="http://schemas.microsoft.com/office/drawing/2014/main" id="{7099E22A-957B-4F64-969B-BAD086346204}"/>
              </a:ext>
            </a:extLst>
          </p:cNvPr>
          <p:cNvPicPr>
            <a:picLocks noChangeAspect="1"/>
          </p:cNvPicPr>
          <p:nvPr/>
        </p:nvPicPr>
        <p:blipFill>
          <a:blip r:embed="rId5"/>
          <a:stretch>
            <a:fillRect/>
          </a:stretch>
        </p:blipFill>
        <p:spPr>
          <a:xfrm>
            <a:off x="3474752" y="3250198"/>
            <a:ext cx="2307907" cy="1729891"/>
          </a:xfrm>
          <a:prstGeom prst="rect">
            <a:avLst/>
          </a:prstGeom>
        </p:spPr>
      </p:pic>
      <p:pic>
        <p:nvPicPr>
          <p:cNvPr id="16" name="Image 15">
            <a:extLst>
              <a:ext uri="{FF2B5EF4-FFF2-40B4-BE49-F238E27FC236}">
                <a16:creationId xmlns:a16="http://schemas.microsoft.com/office/drawing/2014/main" id="{03D85F07-A154-4E6E-B0BB-C5B974E97C08}"/>
              </a:ext>
            </a:extLst>
          </p:cNvPr>
          <p:cNvPicPr>
            <a:picLocks noChangeAspect="1"/>
          </p:cNvPicPr>
          <p:nvPr/>
        </p:nvPicPr>
        <p:blipFill>
          <a:blip r:embed="rId6"/>
          <a:stretch>
            <a:fillRect/>
          </a:stretch>
        </p:blipFill>
        <p:spPr>
          <a:xfrm>
            <a:off x="3411949" y="1329205"/>
            <a:ext cx="2352283" cy="1753673"/>
          </a:xfrm>
          <a:prstGeom prst="rect">
            <a:avLst/>
          </a:prstGeom>
        </p:spPr>
      </p:pic>
      <p:sp>
        <p:nvSpPr>
          <p:cNvPr id="17" name="ZoneTexte 16">
            <a:extLst>
              <a:ext uri="{FF2B5EF4-FFF2-40B4-BE49-F238E27FC236}">
                <a16:creationId xmlns:a16="http://schemas.microsoft.com/office/drawing/2014/main" id="{9D023C7A-4816-4615-87CE-E4F8E3F32CE4}"/>
              </a:ext>
            </a:extLst>
          </p:cNvPr>
          <p:cNvSpPr txBox="1"/>
          <p:nvPr/>
        </p:nvSpPr>
        <p:spPr>
          <a:xfrm>
            <a:off x="6111317" y="1557491"/>
            <a:ext cx="5852941" cy="1077218"/>
          </a:xfrm>
          <a:prstGeom prst="rect">
            <a:avLst/>
          </a:prstGeom>
          <a:noFill/>
        </p:spPr>
        <p:txBody>
          <a:bodyPr wrap="square" rtlCol="0">
            <a:spAutoFit/>
          </a:bodyPr>
          <a:lstStyle/>
          <a:p>
            <a:pPr marL="285750" indent="-285750">
              <a:buFont typeface="Arial" panose="020B0604020202020204" pitchFamily="34" charset="0"/>
              <a:buChar char="•"/>
            </a:pPr>
            <a:r>
              <a:rPr lang="fr-FR" sz="1600" dirty="0">
                <a:latin typeface="Candara" panose="020E0502030303020204" pitchFamily="34" charset="0"/>
              </a:rPr>
              <a:t>La méthode de silhouette privilégie 2 classes</a:t>
            </a:r>
          </a:p>
          <a:p>
            <a:pPr marL="285750" indent="-285750">
              <a:buFont typeface="Arial" panose="020B0604020202020204" pitchFamily="34" charset="0"/>
              <a:buChar char="•"/>
            </a:pPr>
            <a:r>
              <a:rPr lang="fr-FR" sz="1600" dirty="0">
                <a:latin typeface="Candara" panose="020E0502030303020204" pitchFamily="34" charset="0"/>
              </a:rPr>
              <a:t>L’algorithme divise les billets comme suit : 1002 d’un coté, 498 de l’autre.</a:t>
            </a:r>
          </a:p>
          <a:p>
            <a:pPr marL="285750" indent="-285750">
              <a:buFont typeface="Arial" panose="020B0604020202020204" pitchFamily="34" charset="0"/>
              <a:buChar char="•"/>
            </a:pPr>
            <a:r>
              <a:rPr lang="fr-FR" sz="1600" dirty="0">
                <a:latin typeface="Candara" panose="020E0502030303020204" pitchFamily="34" charset="0"/>
              </a:rPr>
              <a:t>Création du modèle prédictif</a:t>
            </a:r>
          </a:p>
        </p:txBody>
      </p:sp>
      <p:sp>
        <p:nvSpPr>
          <p:cNvPr id="18" name="ZoneTexte 17">
            <a:extLst>
              <a:ext uri="{FF2B5EF4-FFF2-40B4-BE49-F238E27FC236}">
                <a16:creationId xmlns:a16="http://schemas.microsoft.com/office/drawing/2014/main" id="{12AAC846-FDB4-4975-80E7-D91BCF578BFE}"/>
              </a:ext>
            </a:extLst>
          </p:cNvPr>
          <p:cNvSpPr txBox="1"/>
          <p:nvPr/>
        </p:nvSpPr>
        <p:spPr>
          <a:xfrm>
            <a:off x="6136268" y="5300509"/>
            <a:ext cx="5273040" cy="1323439"/>
          </a:xfrm>
          <a:prstGeom prst="rect">
            <a:avLst/>
          </a:prstGeom>
          <a:noFill/>
        </p:spPr>
        <p:txBody>
          <a:bodyPr wrap="square" rtlCol="0">
            <a:spAutoFit/>
          </a:bodyPr>
          <a:lstStyle/>
          <a:p>
            <a:pPr marL="285750" indent="-285750">
              <a:buFont typeface="Arial" panose="020B0604020202020204" pitchFamily="34" charset="0"/>
              <a:buChar char="•"/>
            </a:pPr>
            <a:r>
              <a:rPr lang="fr-FR" sz="1600" dirty="0">
                <a:effectLst/>
              </a:rPr>
              <a:t>Cette méthode décompose un modèle en de nombreux autres modèles basés sur les données d'entrée.</a:t>
            </a:r>
          </a:p>
          <a:p>
            <a:pPr marL="285750" indent="-285750">
              <a:buFont typeface="Arial" panose="020B0604020202020204" pitchFamily="34" charset="0"/>
              <a:buChar char="•"/>
            </a:pPr>
            <a:r>
              <a:rPr lang="fr-FR" sz="1600" dirty="0">
                <a:effectLst/>
              </a:rPr>
              <a:t>Chacun de ces sous-modèles est exécuté indépendamment et leur prédiction est ensuite fusionnée pour générer une prédiction globale.</a:t>
            </a:r>
            <a:endParaRPr lang="fr-FR" sz="1600" dirty="0">
              <a:latin typeface="Candara" panose="020E0502030303020204" pitchFamily="34" charset="0"/>
            </a:endParaRPr>
          </a:p>
        </p:txBody>
      </p:sp>
      <p:sp>
        <p:nvSpPr>
          <p:cNvPr id="19" name="ZoneTexte 18">
            <a:extLst>
              <a:ext uri="{FF2B5EF4-FFF2-40B4-BE49-F238E27FC236}">
                <a16:creationId xmlns:a16="http://schemas.microsoft.com/office/drawing/2014/main" id="{C39B2863-9DBE-4179-86F7-6B22F6EC870B}"/>
              </a:ext>
            </a:extLst>
          </p:cNvPr>
          <p:cNvSpPr txBox="1"/>
          <p:nvPr/>
        </p:nvSpPr>
        <p:spPr>
          <a:xfrm>
            <a:off x="6096000" y="3221705"/>
            <a:ext cx="5903869" cy="1815882"/>
          </a:xfrm>
          <a:prstGeom prst="rect">
            <a:avLst/>
          </a:prstGeom>
          <a:noFill/>
        </p:spPr>
        <p:txBody>
          <a:bodyPr wrap="square" rtlCol="0">
            <a:spAutoFit/>
          </a:bodyPr>
          <a:lstStyle/>
          <a:p>
            <a:pPr marL="285750" indent="-285750">
              <a:buFont typeface="Arial" panose="020B0604020202020204" pitchFamily="34" charset="0"/>
              <a:buChar char="•"/>
            </a:pPr>
            <a:r>
              <a:rPr lang="fr-FR" sz="1600" dirty="0">
                <a:latin typeface="Candara" panose="020E0502030303020204" pitchFamily="34" charset="0"/>
              </a:rPr>
              <a:t>Création du modèle à partir d’un training set et d’un test set.</a:t>
            </a:r>
          </a:p>
          <a:p>
            <a:pPr marL="285750" indent="-285750">
              <a:buFont typeface="Arial" panose="020B0604020202020204" pitchFamily="34" charset="0"/>
              <a:buChar char="•"/>
            </a:pPr>
            <a:r>
              <a:rPr lang="fr-FR" sz="1600" dirty="0">
                <a:effectLst/>
                <a:latin typeface="Candara" panose="020E0502030303020204" pitchFamily="34" charset="0"/>
              </a:rPr>
              <a:t>Le pseudo R-</a:t>
            </a:r>
            <a:r>
              <a:rPr lang="fr-FR" sz="1600" dirty="0" err="1">
                <a:effectLst/>
                <a:latin typeface="Candara" panose="020E0502030303020204" pitchFamily="34" charset="0"/>
              </a:rPr>
              <a:t>squared</a:t>
            </a:r>
            <a:r>
              <a:rPr lang="fr-FR" sz="1600" dirty="0">
                <a:effectLst/>
                <a:latin typeface="Candara" panose="020E0502030303020204" pitchFamily="34" charset="0"/>
              </a:rPr>
              <a:t> mesure la qualité d'ajustement d'un modèle de régression plus il est élevé, plus le modèle s'adapte bien aux données, ici il culmine à 0,95.</a:t>
            </a:r>
          </a:p>
          <a:p>
            <a:pPr marL="285750" indent="-285750">
              <a:buFont typeface="Arial" panose="020B0604020202020204" pitchFamily="34" charset="0"/>
              <a:buChar char="•"/>
            </a:pPr>
            <a:r>
              <a:rPr lang="fr-FR" sz="1600" dirty="0">
                <a:latin typeface="Candara" panose="020E0502030303020204" pitchFamily="34" charset="0"/>
              </a:rPr>
              <a:t>Le modèle vérifie les hypothèses suivantes : linéarité des variables, indépendance des résidus, non corrélation des variables, binarité des variables, absence d’aberrations.</a:t>
            </a:r>
          </a:p>
        </p:txBody>
      </p:sp>
    </p:spTree>
    <p:extLst>
      <p:ext uri="{BB962C8B-B14F-4D97-AF65-F5344CB8AC3E}">
        <p14:creationId xmlns:p14="http://schemas.microsoft.com/office/powerpoint/2010/main" val="5850907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79AC0C3-35B5-4707-9B0E-1EFFE6922C4E}"/>
              </a:ext>
            </a:extLst>
          </p:cNvPr>
          <p:cNvSpPr/>
          <p:nvPr/>
        </p:nvSpPr>
        <p:spPr>
          <a:xfrm>
            <a:off x="0" y="3160151"/>
            <a:ext cx="12200471" cy="1938992"/>
          </a:xfrm>
          <a:prstGeom prst="rect">
            <a:avLst/>
          </a:prstGeom>
          <a:solidFill>
            <a:srgbClr val="C1E99D">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F56A5C67-6787-463E-B073-06527EC3AA35}"/>
              </a:ext>
            </a:extLst>
          </p:cNvPr>
          <p:cNvSpPr txBox="1"/>
          <p:nvPr/>
        </p:nvSpPr>
        <p:spPr>
          <a:xfrm>
            <a:off x="192131" y="5181600"/>
            <a:ext cx="4395960" cy="646331"/>
          </a:xfrm>
          <a:prstGeom prst="rect">
            <a:avLst/>
          </a:prstGeom>
          <a:noFill/>
        </p:spPr>
        <p:txBody>
          <a:bodyPr wrap="square" rtlCol="0">
            <a:spAutoFit/>
          </a:bodyPr>
          <a:lstStyle/>
          <a:p>
            <a:r>
              <a:rPr lang="fr-FR" sz="2000" dirty="0">
                <a:latin typeface="Candara" panose="020E0502030303020204" pitchFamily="34" charset="0"/>
              </a:rPr>
              <a:t>RANDOM FOREST</a:t>
            </a:r>
            <a:endParaRPr lang="fr-FR" sz="1600" dirty="0">
              <a:effectLst/>
              <a:latin typeface="Candara" panose="020E0502030303020204" pitchFamily="34" charset="0"/>
            </a:endParaRPr>
          </a:p>
          <a:p>
            <a:pPr rtl="0"/>
            <a:endParaRPr lang="fr-FR" sz="1600" dirty="0">
              <a:effectLst/>
              <a:latin typeface="Candara" panose="020E0502030303020204" pitchFamily="34" charset="0"/>
            </a:endParaRPr>
          </a:p>
        </p:txBody>
      </p:sp>
      <p:sp>
        <p:nvSpPr>
          <p:cNvPr id="6" name="ZoneTexte 5">
            <a:extLst>
              <a:ext uri="{FF2B5EF4-FFF2-40B4-BE49-F238E27FC236}">
                <a16:creationId xmlns:a16="http://schemas.microsoft.com/office/drawing/2014/main" id="{4249D79C-42AA-4D2B-AF2F-831600282384}"/>
              </a:ext>
            </a:extLst>
          </p:cNvPr>
          <p:cNvSpPr txBox="1"/>
          <p:nvPr/>
        </p:nvSpPr>
        <p:spPr>
          <a:xfrm>
            <a:off x="192131" y="1478876"/>
            <a:ext cx="4395960" cy="646331"/>
          </a:xfrm>
          <a:prstGeom prst="rect">
            <a:avLst/>
          </a:prstGeom>
          <a:noFill/>
        </p:spPr>
        <p:txBody>
          <a:bodyPr wrap="square" rtlCol="0">
            <a:spAutoFit/>
          </a:bodyPr>
          <a:lstStyle/>
          <a:p>
            <a:r>
              <a:rPr lang="fr-FR" sz="2000" dirty="0">
                <a:latin typeface="Candara" panose="020E0502030303020204" pitchFamily="34" charset="0"/>
              </a:rPr>
              <a:t>K-MEANS</a:t>
            </a:r>
            <a:endParaRPr lang="fr-FR" sz="1600" dirty="0">
              <a:effectLst/>
              <a:latin typeface="Candara" panose="020E0502030303020204" pitchFamily="34" charset="0"/>
            </a:endParaRPr>
          </a:p>
          <a:p>
            <a:pPr rtl="0"/>
            <a:endParaRPr lang="fr-FR" sz="1600" dirty="0">
              <a:effectLst/>
              <a:latin typeface="Candara" panose="020E0502030303020204" pitchFamily="34" charset="0"/>
            </a:endParaRPr>
          </a:p>
        </p:txBody>
      </p:sp>
      <p:sp>
        <p:nvSpPr>
          <p:cNvPr id="7" name="ZoneTexte 6">
            <a:extLst>
              <a:ext uri="{FF2B5EF4-FFF2-40B4-BE49-F238E27FC236}">
                <a16:creationId xmlns:a16="http://schemas.microsoft.com/office/drawing/2014/main" id="{53CB2415-8084-4618-8AE6-AD1C345C269C}"/>
              </a:ext>
            </a:extLst>
          </p:cNvPr>
          <p:cNvSpPr txBox="1"/>
          <p:nvPr/>
        </p:nvSpPr>
        <p:spPr>
          <a:xfrm>
            <a:off x="192131" y="3360419"/>
            <a:ext cx="4395960" cy="954107"/>
          </a:xfrm>
          <a:prstGeom prst="rect">
            <a:avLst/>
          </a:prstGeom>
          <a:noFill/>
        </p:spPr>
        <p:txBody>
          <a:bodyPr wrap="square" rtlCol="0">
            <a:spAutoFit/>
          </a:bodyPr>
          <a:lstStyle/>
          <a:p>
            <a:r>
              <a:rPr lang="fr-FR" sz="2000" dirty="0">
                <a:latin typeface="Candara" panose="020E0502030303020204" pitchFamily="34" charset="0"/>
              </a:rPr>
              <a:t>REGRESSION </a:t>
            </a:r>
          </a:p>
          <a:p>
            <a:r>
              <a:rPr lang="fr-FR" sz="2000" dirty="0">
                <a:latin typeface="Candara" panose="020E0502030303020204" pitchFamily="34" charset="0"/>
              </a:rPr>
              <a:t>LOGISTIQUE</a:t>
            </a:r>
            <a:endParaRPr lang="fr-FR" sz="1600" dirty="0">
              <a:effectLst/>
              <a:latin typeface="Candara" panose="020E0502030303020204" pitchFamily="34" charset="0"/>
            </a:endParaRPr>
          </a:p>
          <a:p>
            <a:pPr rtl="0"/>
            <a:endParaRPr lang="fr-FR" sz="1600" dirty="0">
              <a:effectLst/>
              <a:latin typeface="Candara" panose="020E0502030303020204" pitchFamily="34" charset="0"/>
            </a:endParaRPr>
          </a:p>
        </p:txBody>
      </p:sp>
      <p:pic>
        <p:nvPicPr>
          <p:cNvPr id="8" name="Graphique 7">
            <a:extLst>
              <a:ext uri="{FF2B5EF4-FFF2-40B4-BE49-F238E27FC236}">
                <a16:creationId xmlns:a16="http://schemas.microsoft.com/office/drawing/2014/main" id="{B71D7C7E-D91B-4011-92ED-64CDCFF6FC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0097850">
            <a:off x="9754451" y="6501014"/>
            <a:ext cx="3901440" cy="2102828"/>
          </a:xfrm>
          <a:prstGeom prst="rect">
            <a:avLst/>
          </a:prstGeom>
        </p:spPr>
      </p:pic>
      <p:pic>
        <p:nvPicPr>
          <p:cNvPr id="3" name="Image 2">
            <a:extLst>
              <a:ext uri="{FF2B5EF4-FFF2-40B4-BE49-F238E27FC236}">
                <a16:creationId xmlns:a16="http://schemas.microsoft.com/office/drawing/2014/main" id="{2DBD33F2-6048-4747-97A7-92F25CA6093C}"/>
              </a:ext>
            </a:extLst>
          </p:cNvPr>
          <p:cNvPicPr>
            <a:picLocks noChangeAspect="1"/>
          </p:cNvPicPr>
          <p:nvPr/>
        </p:nvPicPr>
        <p:blipFill>
          <a:blip r:embed="rId4"/>
          <a:stretch>
            <a:fillRect/>
          </a:stretch>
        </p:blipFill>
        <p:spPr>
          <a:xfrm>
            <a:off x="4974930" y="1478876"/>
            <a:ext cx="1928911" cy="1528432"/>
          </a:xfrm>
          <a:prstGeom prst="rect">
            <a:avLst/>
          </a:prstGeom>
        </p:spPr>
      </p:pic>
      <p:sp>
        <p:nvSpPr>
          <p:cNvPr id="9" name="Titre 1">
            <a:extLst>
              <a:ext uri="{FF2B5EF4-FFF2-40B4-BE49-F238E27FC236}">
                <a16:creationId xmlns:a16="http://schemas.microsoft.com/office/drawing/2014/main" id="{BD8F8E57-1E53-4A44-B2F6-FE9F5539F1E2}"/>
              </a:ext>
            </a:extLst>
          </p:cNvPr>
          <p:cNvSpPr txBox="1">
            <a:spLocks/>
          </p:cNvSpPr>
          <p:nvPr/>
        </p:nvSpPr>
        <p:spPr>
          <a:xfrm>
            <a:off x="4974930" y="-58963"/>
            <a:ext cx="7118430" cy="138499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b="1" dirty="0">
                <a:latin typeface="Candara" panose="020E0502030303020204" pitchFamily="34" charset="0"/>
              </a:rPr>
              <a:t>EVALUATION DES MODELES : COURBE ROC ET MATRICE DE CONFUSION</a:t>
            </a:r>
          </a:p>
        </p:txBody>
      </p:sp>
      <p:pic>
        <p:nvPicPr>
          <p:cNvPr id="11" name="Image 10">
            <a:extLst>
              <a:ext uri="{FF2B5EF4-FFF2-40B4-BE49-F238E27FC236}">
                <a16:creationId xmlns:a16="http://schemas.microsoft.com/office/drawing/2014/main" id="{A0E1E47C-E1D5-42AA-8D23-D499C11140F5}"/>
              </a:ext>
            </a:extLst>
          </p:cNvPr>
          <p:cNvPicPr>
            <a:picLocks noChangeAspect="1"/>
          </p:cNvPicPr>
          <p:nvPr/>
        </p:nvPicPr>
        <p:blipFill>
          <a:blip r:embed="rId5"/>
          <a:stretch>
            <a:fillRect/>
          </a:stretch>
        </p:blipFill>
        <p:spPr>
          <a:xfrm>
            <a:off x="4974930" y="3360419"/>
            <a:ext cx="1956111" cy="1549985"/>
          </a:xfrm>
          <a:prstGeom prst="rect">
            <a:avLst/>
          </a:prstGeom>
        </p:spPr>
      </p:pic>
      <p:pic>
        <p:nvPicPr>
          <p:cNvPr id="13" name="Image 12">
            <a:extLst>
              <a:ext uri="{FF2B5EF4-FFF2-40B4-BE49-F238E27FC236}">
                <a16:creationId xmlns:a16="http://schemas.microsoft.com/office/drawing/2014/main" id="{BA5308B2-3819-40D2-A3D8-B469BDAFE5CF}"/>
              </a:ext>
            </a:extLst>
          </p:cNvPr>
          <p:cNvPicPr>
            <a:picLocks noChangeAspect="1"/>
          </p:cNvPicPr>
          <p:nvPr/>
        </p:nvPicPr>
        <p:blipFill>
          <a:blip r:embed="rId6"/>
          <a:stretch>
            <a:fillRect/>
          </a:stretch>
        </p:blipFill>
        <p:spPr>
          <a:xfrm>
            <a:off x="4974930" y="5181600"/>
            <a:ext cx="1991763" cy="1578235"/>
          </a:xfrm>
          <a:prstGeom prst="rect">
            <a:avLst/>
          </a:prstGeom>
        </p:spPr>
      </p:pic>
      <p:pic>
        <p:nvPicPr>
          <p:cNvPr id="12" name="Image 11">
            <a:extLst>
              <a:ext uri="{FF2B5EF4-FFF2-40B4-BE49-F238E27FC236}">
                <a16:creationId xmlns:a16="http://schemas.microsoft.com/office/drawing/2014/main" id="{D5E2A99B-A564-4913-8E63-040A2C0A0DF8}"/>
              </a:ext>
            </a:extLst>
          </p:cNvPr>
          <p:cNvPicPr>
            <a:picLocks noChangeAspect="1"/>
          </p:cNvPicPr>
          <p:nvPr/>
        </p:nvPicPr>
        <p:blipFill>
          <a:blip r:embed="rId7"/>
          <a:stretch>
            <a:fillRect/>
          </a:stretch>
        </p:blipFill>
        <p:spPr>
          <a:xfrm>
            <a:off x="2799840" y="3345732"/>
            <a:ext cx="1980382" cy="1557718"/>
          </a:xfrm>
          <a:prstGeom prst="rect">
            <a:avLst/>
          </a:prstGeom>
        </p:spPr>
      </p:pic>
      <p:pic>
        <p:nvPicPr>
          <p:cNvPr id="14" name="Image 13">
            <a:extLst>
              <a:ext uri="{FF2B5EF4-FFF2-40B4-BE49-F238E27FC236}">
                <a16:creationId xmlns:a16="http://schemas.microsoft.com/office/drawing/2014/main" id="{C0D8FD97-A2E5-4F97-9AEA-3461312FDAD8}"/>
              </a:ext>
            </a:extLst>
          </p:cNvPr>
          <p:cNvPicPr>
            <a:picLocks noChangeAspect="1"/>
          </p:cNvPicPr>
          <p:nvPr/>
        </p:nvPicPr>
        <p:blipFill>
          <a:blip r:embed="rId8"/>
          <a:stretch>
            <a:fillRect/>
          </a:stretch>
        </p:blipFill>
        <p:spPr>
          <a:xfrm>
            <a:off x="2799840" y="5200474"/>
            <a:ext cx="1991763" cy="1566670"/>
          </a:xfrm>
          <a:prstGeom prst="rect">
            <a:avLst/>
          </a:prstGeom>
        </p:spPr>
      </p:pic>
      <p:sp>
        <p:nvSpPr>
          <p:cNvPr id="15" name="ZoneTexte 14">
            <a:extLst>
              <a:ext uri="{FF2B5EF4-FFF2-40B4-BE49-F238E27FC236}">
                <a16:creationId xmlns:a16="http://schemas.microsoft.com/office/drawing/2014/main" id="{64E1353F-776F-4F0A-B87C-299D1E893CA5}"/>
              </a:ext>
            </a:extLst>
          </p:cNvPr>
          <p:cNvSpPr txBox="1"/>
          <p:nvPr/>
        </p:nvSpPr>
        <p:spPr>
          <a:xfrm>
            <a:off x="7290680" y="1581372"/>
            <a:ext cx="4818927" cy="1323439"/>
          </a:xfrm>
          <a:prstGeom prst="rect">
            <a:avLst/>
          </a:prstGeom>
          <a:noFill/>
        </p:spPr>
        <p:txBody>
          <a:bodyPr wrap="square" rtlCol="0">
            <a:spAutoFit/>
          </a:bodyPr>
          <a:lstStyle/>
          <a:p>
            <a:pPr marL="285750" indent="-285750">
              <a:buFont typeface="Arial" panose="020B0604020202020204" pitchFamily="34" charset="0"/>
              <a:buChar char="•"/>
            </a:pPr>
            <a:r>
              <a:rPr lang="fr-FR" sz="1600" dirty="0">
                <a:latin typeface="Candara" panose="020E0502030303020204" pitchFamily="34" charset="0"/>
              </a:rPr>
              <a:t>Le modèle K-</a:t>
            </a:r>
            <a:r>
              <a:rPr lang="fr-FR" sz="1600" dirty="0" err="1">
                <a:latin typeface="Candara" panose="020E0502030303020204" pitchFamily="34" charset="0"/>
              </a:rPr>
              <a:t>means</a:t>
            </a:r>
            <a:r>
              <a:rPr lang="fr-FR" sz="1600" dirty="0">
                <a:latin typeface="Candara" panose="020E0502030303020204" pitchFamily="34" charset="0"/>
              </a:rPr>
              <a:t> a bien fonctionné pour détecter les faux billets, avec une précision de 99,7%. 495 faux billets ont été correctement classés comme étant faux, et 997 vrais billets classés comme étant vrais.</a:t>
            </a:r>
          </a:p>
        </p:txBody>
      </p:sp>
      <p:sp>
        <p:nvSpPr>
          <p:cNvPr id="16" name="ZoneTexte 15">
            <a:extLst>
              <a:ext uri="{FF2B5EF4-FFF2-40B4-BE49-F238E27FC236}">
                <a16:creationId xmlns:a16="http://schemas.microsoft.com/office/drawing/2014/main" id="{F63BF11F-7EB9-4048-AC41-4BBE420B2219}"/>
              </a:ext>
            </a:extLst>
          </p:cNvPr>
          <p:cNvSpPr txBox="1"/>
          <p:nvPr/>
        </p:nvSpPr>
        <p:spPr>
          <a:xfrm>
            <a:off x="7290680" y="3451556"/>
            <a:ext cx="4818927" cy="1323439"/>
          </a:xfrm>
          <a:prstGeom prst="rect">
            <a:avLst/>
          </a:prstGeom>
          <a:noFill/>
        </p:spPr>
        <p:txBody>
          <a:bodyPr wrap="square" rtlCol="0">
            <a:spAutoFit/>
          </a:bodyPr>
          <a:lstStyle/>
          <a:p>
            <a:pPr marL="285750" indent="-285750">
              <a:buFont typeface="Arial" panose="020B0604020202020204" pitchFamily="34" charset="0"/>
              <a:buChar char="•"/>
            </a:pPr>
            <a:r>
              <a:rPr lang="fr-FR" sz="1600" dirty="0">
                <a:latin typeface="Candara" panose="020E0502030303020204" pitchFamily="34" charset="0"/>
              </a:rPr>
              <a:t>Avec un AUC de 0,99 la courbe ROC indique un classificateur binaire performant. </a:t>
            </a:r>
          </a:p>
          <a:p>
            <a:pPr marL="285750" indent="-285750">
              <a:buFont typeface="Arial" panose="020B0604020202020204" pitchFamily="34" charset="0"/>
              <a:buChar char="•"/>
            </a:pPr>
            <a:r>
              <a:rPr lang="fr-FR" sz="1600" dirty="0">
                <a:latin typeface="Candara" panose="020E0502030303020204" pitchFamily="34" charset="0"/>
              </a:rPr>
              <a:t> Le modèle a prédit avec précision 99,56% des observations, le modèle est tout aussi extrêmement précis.</a:t>
            </a:r>
          </a:p>
        </p:txBody>
      </p:sp>
      <p:sp>
        <p:nvSpPr>
          <p:cNvPr id="17" name="ZoneTexte 16">
            <a:extLst>
              <a:ext uri="{FF2B5EF4-FFF2-40B4-BE49-F238E27FC236}">
                <a16:creationId xmlns:a16="http://schemas.microsoft.com/office/drawing/2014/main" id="{8FA4A066-F971-4EA6-B946-B8F9729650D4}"/>
              </a:ext>
            </a:extLst>
          </p:cNvPr>
          <p:cNvSpPr txBox="1"/>
          <p:nvPr/>
        </p:nvSpPr>
        <p:spPr>
          <a:xfrm>
            <a:off x="7290680" y="5354483"/>
            <a:ext cx="4818927" cy="1323439"/>
          </a:xfrm>
          <a:prstGeom prst="rect">
            <a:avLst/>
          </a:prstGeom>
          <a:noFill/>
        </p:spPr>
        <p:txBody>
          <a:bodyPr wrap="square" rtlCol="0">
            <a:spAutoFit/>
          </a:bodyPr>
          <a:lstStyle/>
          <a:p>
            <a:pPr marL="285750" indent="-285750">
              <a:buFont typeface="Arial" panose="020B0604020202020204" pitchFamily="34" charset="0"/>
              <a:buChar char="•"/>
            </a:pPr>
            <a:r>
              <a:rPr lang="fr-FR" sz="1600" dirty="0">
                <a:latin typeface="Candara" panose="020E0502030303020204" pitchFamily="34" charset="0"/>
              </a:rPr>
              <a:t>La courbe ROC indique une moins bonne performance que le modèle précèdent.</a:t>
            </a:r>
          </a:p>
          <a:p>
            <a:pPr marL="285750" indent="-285750">
              <a:buFont typeface="Arial" panose="020B0604020202020204" pitchFamily="34" charset="0"/>
              <a:buChar char="•"/>
            </a:pPr>
            <a:r>
              <a:rPr lang="fr-FR" sz="1600" dirty="0">
                <a:latin typeface="Candara" panose="020E0502030303020204" pitchFamily="34" charset="0"/>
              </a:rPr>
              <a:t>Néanmoins ce n’est pas significatif au vu de la précision des prédictions qui culmine à 98,8%.</a:t>
            </a:r>
          </a:p>
          <a:p>
            <a:pPr marL="285750" indent="-285750">
              <a:buFont typeface="Arial" panose="020B0604020202020204" pitchFamily="34" charset="0"/>
              <a:buChar char="•"/>
            </a:pPr>
            <a:endParaRPr lang="fr-FR" sz="1600" dirty="0">
              <a:latin typeface="Candara" panose="020E0502030303020204" pitchFamily="34" charset="0"/>
            </a:endParaRPr>
          </a:p>
        </p:txBody>
      </p:sp>
    </p:spTree>
    <p:extLst>
      <p:ext uri="{BB962C8B-B14F-4D97-AF65-F5344CB8AC3E}">
        <p14:creationId xmlns:p14="http://schemas.microsoft.com/office/powerpoint/2010/main" val="36151325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1669954-0E46-42D7-B711-197EC174F360}"/>
              </a:ext>
            </a:extLst>
          </p:cNvPr>
          <p:cNvSpPr/>
          <p:nvPr/>
        </p:nvSpPr>
        <p:spPr>
          <a:xfrm rot="2436083">
            <a:off x="-3861884" y="1779017"/>
            <a:ext cx="11085643" cy="6858000"/>
          </a:xfrm>
          <a:prstGeom prst="rect">
            <a:avLst/>
          </a:prstGeom>
          <a:solidFill>
            <a:srgbClr val="C1E99D">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08F118FE-DF95-4DF8-9831-E4387CA380BF}"/>
              </a:ext>
            </a:extLst>
          </p:cNvPr>
          <p:cNvSpPr>
            <a:spLocks noGrp="1"/>
          </p:cNvSpPr>
          <p:nvPr>
            <p:ph type="ctrTitle"/>
          </p:nvPr>
        </p:nvSpPr>
        <p:spPr>
          <a:xfrm>
            <a:off x="7124423" y="-335666"/>
            <a:ext cx="5181600" cy="1480063"/>
          </a:xfrm>
        </p:spPr>
        <p:txBody>
          <a:bodyPr>
            <a:normAutofit/>
          </a:bodyPr>
          <a:lstStyle/>
          <a:p>
            <a:pPr algn="l"/>
            <a:r>
              <a:rPr lang="fr-FR" sz="3600" b="1" dirty="0">
                <a:latin typeface="Candara" panose="020E0502030303020204" pitchFamily="34" charset="0"/>
              </a:rPr>
              <a:t>TEST DES MODELES</a:t>
            </a:r>
          </a:p>
        </p:txBody>
      </p:sp>
      <p:pic>
        <p:nvPicPr>
          <p:cNvPr id="4" name="Graphique 3">
            <a:extLst>
              <a:ext uri="{FF2B5EF4-FFF2-40B4-BE49-F238E27FC236}">
                <a16:creationId xmlns:a16="http://schemas.microsoft.com/office/drawing/2014/main" id="{B404FFC4-8AD4-4BC6-91C3-05048DCA02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892821">
            <a:off x="-2331417" y="1875448"/>
            <a:ext cx="9313677" cy="5019958"/>
          </a:xfrm>
          <a:prstGeom prst="rect">
            <a:avLst/>
          </a:prstGeom>
        </p:spPr>
      </p:pic>
    </p:spTree>
    <p:extLst>
      <p:ext uri="{BB962C8B-B14F-4D97-AF65-F5344CB8AC3E}">
        <p14:creationId xmlns:p14="http://schemas.microsoft.com/office/powerpoint/2010/main" val="26952012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79AC0C3-35B5-4707-9B0E-1EFFE6922C4E}"/>
              </a:ext>
            </a:extLst>
          </p:cNvPr>
          <p:cNvSpPr/>
          <p:nvPr/>
        </p:nvSpPr>
        <p:spPr>
          <a:xfrm>
            <a:off x="0" y="3160151"/>
            <a:ext cx="12200471" cy="1938992"/>
          </a:xfrm>
          <a:prstGeom prst="rect">
            <a:avLst/>
          </a:prstGeom>
          <a:solidFill>
            <a:srgbClr val="C1E99D">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F56A5C67-6787-463E-B073-06527EC3AA35}"/>
              </a:ext>
            </a:extLst>
          </p:cNvPr>
          <p:cNvSpPr txBox="1"/>
          <p:nvPr/>
        </p:nvSpPr>
        <p:spPr>
          <a:xfrm>
            <a:off x="192131" y="5181600"/>
            <a:ext cx="4395960" cy="646331"/>
          </a:xfrm>
          <a:prstGeom prst="rect">
            <a:avLst/>
          </a:prstGeom>
          <a:noFill/>
        </p:spPr>
        <p:txBody>
          <a:bodyPr wrap="square" rtlCol="0">
            <a:spAutoFit/>
          </a:bodyPr>
          <a:lstStyle/>
          <a:p>
            <a:r>
              <a:rPr lang="fr-FR" sz="2000" dirty="0">
                <a:latin typeface="Candara" panose="020E0502030303020204" pitchFamily="34" charset="0"/>
              </a:rPr>
              <a:t>RANDOM FOREST</a:t>
            </a:r>
            <a:endParaRPr lang="fr-FR" sz="1600" dirty="0">
              <a:effectLst/>
              <a:latin typeface="Candara" panose="020E0502030303020204" pitchFamily="34" charset="0"/>
            </a:endParaRPr>
          </a:p>
          <a:p>
            <a:pPr rtl="0"/>
            <a:endParaRPr lang="fr-FR" sz="1600" dirty="0">
              <a:effectLst/>
              <a:latin typeface="Candara" panose="020E0502030303020204" pitchFamily="34" charset="0"/>
            </a:endParaRPr>
          </a:p>
        </p:txBody>
      </p:sp>
      <p:sp>
        <p:nvSpPr>
          <p:cNvPr id="6" name="ZoneTexte 5">
            <a:extLst>
              <a:ext uri="{FF2B5EF4-FFF2-40B4-BE49-F238E27FC236}">
                <a16:creationId xmlns:a16="http://schemas.microsoft.com/office/drawing/2014/main" id="{4249D79C-42AA-4D2B-AF2F-831600282384}"/>
              </a:ext>
            </a:extLst>
          </p:cNvPr>
          <p:cNvSpPr txBox="1"/>
          <p:nvPr/>
        </p:nvSpPr>
        <p:spPr>
          <a:xfrm>
            <a:off x="192131" y="1478876"/>
            <a:ext cx="4395960" cy="646331"/>
          </a:xfrm>
          <a:prstGeom prst="rect">
            <a:avLst/>
          </a:prstGeom>
          <a:noFill/>
        </p:spPr>
        <p:txBody>
          <a:bodyPr wrap="square" rtlCol="0">
            <a:spAutoFit/>
          </a:bodyPr>
          <a:lstStyle/>
          <a:p>
            <a:r>
              <a:rPr lang="fr-FR" sz="2000" dirty="0">
                <a:latin typeface="Candara" panose="020E0502030303020204" pitchFamily="34" charset="0"/>
              </a:rPr>
              <a:t>K-MEANS</a:t>
            </a:r>
            <a:endParaRPr lang="fr-FR" sz="1600" dirty="0">
              <a:effectLst/>
              <a:latin typeface="Candara" panose="020E0502030303020204" pitchFamily="34" charset="0"/>
            </a:endParaRPr>
          </a:p>
          <a:p>
            <a:pPr rtl="0"/>
            <a:endParaRPr lang="fr-FR" sz="1600" dirty="0">
              <a:effectLst/>
              <a:latin typeface="Candara" panose="020E0502030303020204" pitchFamily="34" charset="0"/>
            </a:endParaRPr>
          </a:p>
        </p:txBody>
      </p:sp>
      <p:sp>
        <p:nvSpPr>
          <p:cNvPr id="7" name="ZoneTexte 6">
            <a:extLst>
              <a:ext uri="{FF2B5EF4-FFF2-40B4-BE49-F238E27FC236}">
                <a16:creationId xmlns:a16="http://schemas.microsoft.com/office/drawing/2014/main" id="{53CB2415-8084-4618-8AE6-AD1C345C269C}"/>
              </a:ext>
            </a:extLst>
          </p:cNvPr>
          <p:cNvSpPr txBox="1"/>
          <p:nvPr/>
        </p:nvSpPr>
        <p:spPr>
          <a:xfrm>
            <a:off x="192131" y="3360419"/>
            <a:ext cx="4395960" cy="954107"/>
          </a:xfrm>
          <a:prstGeom prst="rect">
            <a:avLst/>
          </a:prstGeom>
          <a:noFill/>
        </p:spPr>
        <p:txBody>
          <a:bodyPr wrap="square" rtlCol="0">
            <a:spAutoFit/>
          </a:bodyPr>
          <a:lstStyle/>
          <a:p>
            <a:r>
              <a:rPr lang="fr-FR" sz="2000" dirty="0">
                <a:latin typeface="Candara" panose="020E0502030303020204" pitchFamily="34" charset="0"/>
              </a:rPr>
              <a:t>REGRESSION </a:t>
            </a:r>
          </a:p>
          <a:p>
            <a:r>
              <a:rPr lang="fr-FR" sz="2000" dirty="0">
                <a:latin typeface="Candara" panose="020E0502030303020204" pitchFamily="34" charset="0"/>
              </a:rPr>
              <a:t>LOGISTIQUE</a:t>
            </a:r>
            <a:endParaRPr lang="fr-FR" sz="1600" dirty="0">
              <a:effectLst/>
              <a:latin typeface="Candara" panose="020E0502030303020204" pitchFamily="34" charset="0"/>
            </a:endParaRPr>
          </a:p>
          <a:p>
            <a:pPr rtl="0"/>
            <a:endParaRPr lang="fr-FR" sz="1600" dirty="0">
              <a:effectLst/>
              <a:latin typeface="Candara" panose="020E0502030303020204" pitchFamily="34" charset="0"/>
            </a:endParaRPr>
          </a:p>
        </p:txBody>
      </p:sp>
      <p:pic>
        <p:nvPicPr>
          <p:cNvPr id="8" name="Graphique 7">
            <a:extLst>
              <a:ext uri="{FF2B5EF4-FFF2-40B4-BE49-F238E27FC236}">
                <a16:creationId xmlns:a16="http://schemas.microsoft.com/office/drawing/2014/main" id="{B71D7C7E-D91B-4011-92ED-64CDCFF6FC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0097850">
            <a:off x="9754451" y="6501014"/>
            <a:ext cx="3901440" cy="2102828"/>
          </a:xfrm>
          <a:prstGeom prst="rect">
            <a:avLst/>
          </a:prstGeom>
        </p:spPr>
      </p:pic>
      <p:sp>
        <p:nvSpPr>
          <p:cNvPr id="9" name="Titre 1">
            <a:extLst>
              <a:ext uri="{FF2B5EF4-FFF2-40B4-BE49-F238E27FC236}">
                <a16:creationId xmlns:a16="http://schemas.microsoft.com/office/drawing/2014/main" id="{BD8F8E57-1E53-4A44-B2F6-FE9F5539F1E2}"/>
              </a:ext>
            </a:extLst>
          </p:cNvPr>
          <p:cNvSpPr txBox="1">
            <a:spLocks/>
          </p:cNvSpPr>
          <p:nvPr/>
        </p:nvSpPr>
        <p:spPr>
          <a:xfrm>
            <a:off x="6234770" y="-58963"/>
            <a:ext cx="7118430" cy="13849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b="1" dirty="0">
                <a:latin typeface="Candara" panose="020E0502030303020204" pitchFamily="34" charset="0"/>
              </a:rPr>
              <a:t>EVALUATION DES MODELES </a:t>
            </a:r>
          </a:p>
          <a:p>
            <a:r>
              <a:rPr lang="fr-FR" sz="3600" b="1" dirty="0">
                <a:latin typeface="Candara" panose="020E0502030303020204" pitchFamily="34" charset="0"/>
              </a:rPr>
              <a:t>PAR VALIDATION CROISEE</a:t>
            </a:r>
          </a:p>
        </p:txBody>
      </p:sp>
      <p:sp>
        <p:nvSpPr>
          <p:cNvPr id="15" name="ZoneTexte 14">
            <a:extLst>
              <a:ext uri="{FF2B5EF4-FFF2-40B4-BE49-F238E27FC236}">
                <a16:creationId xmlns:a16="http://schemas.microsoft.com/office/drawing/2014/main" id="{64E1353F-776F-4F0A-B87C-299D1E893CA5}"/>
              </a:ext>
            </a:extLst>
          </p:cNvPr>
          <p:cNvSpPr txBox="1"/>
          <p:nvPr/>
        </p:nvSpPr>
        <p:spPr>
          <a:xfrm>
            <a:off x="7754438" y="1568417"/>
            <a:ext cx="4818927" cy="338554"/>
          </a:xfrm>
          <a:prstGeom prst="rect">
            <a:avLst/>
          </a:prstGeom>
          <a:noFill/>
        </p:spPr>
        <p:txBody>
          <a:bodyPr wrap="square" rtlCol="0">
            <a:spAutoFit/>
          </a:bodyPr>
          <a:lstStyle/>
          <a:p>
            <a:pPr marL="285750" indent="-285750">
              <a:buFont typeface="Arial" panose="020B0604020202020204" pitchFamily="34" charset="0"/>
              <a:buChar char="•"/>
            </a:pPr>
            <a:r>
              <a:rPr lang="fr-FR" sz="1600" dirty="0">
                <a:latin typeface="Candara" panose="020E0502030303020204" pitchFamily="34" charset="0"/>
              </a:rPr>
              <a:t>Résultats du test : </a:t>
            </a:r>
          </a:p>
        </p:txBody>
      </p:sp>
      <p:sp>
        <p:nvSpPr>
          <p:cNvPr id="16" name="ZoneTexte 15">
            <a:extLst>
              <a:ext uri="{FF2B5EF4-FFF2-40B4-BE49-F238E27FC236}">
                <a16:creationId xmlns:a16="http://schemas.microsoft.com/office/drawing/2014/main" id="{F63BF11F-7EB9-4048-AC41-4BBE420B2219}"/>
              </a:ext>
            </a:extLst>
          </p:cNvPr>
          <p:cNvSpPr txBox="1"/>
          <p:nvPr/>
        </p:nvSpPr>
        <p:spPr>
          <a:xfrm>
            <a:off x="7754439" y="3493838"/>
            <a:ext cx="4818927" cy="338554"/>
          </a:xfrm>
          <a:prstGeom prst="rect">
            <a:avLst/>
          </a:prstGeom>
          <a:noFill/>
        </p:spPr>
        <p:txBody>
          <a:bodyPr wrap="square" rtlCol="0">
            <a:spAutoFit/>
          </a:bodyPr>
          <a:lstStyle/>
          <a:p>
            <a:pPr marL="285750" indent="-285750">
              <a:buFont typeface="Arial" panose="020B0604020202020204" pitchFamily="34" charset="0"/>
              <a:buChar char="•"/>
            </a:pPr>
            <a:r>
              <a:rPr lang="fr-FR" sz="1600" dirty="0">
                <a:latin typeface="Candara" panose="020E0502030303020204" pitchFamily="34" charset="0"/>
              </a:rPr>
              <a:t>Résultats du test : </a:t>
            </a:r>
          </a:p>
        </p:txBody>
      </p:sp>
      <p:sp>
        <p:nvSpPr>
          <p:cNvPr id="17" name="ZoneTexte 16">
            <a:extLst>
              <a:ext uri="{FF2B5EF4-FFF2-40B4-BE49-F238E27FC236}">
                <a16:creationId xmlns:a16="http://schemas.microsoft.com/office/drawing/2014/main" id="{8FA4A066-F971-4EA6-B946-B8F9729650D4}"/>
              </a:ext>
            </a:extLst>
          </p:cNvPr>
          <p:cNvSpPr txBox="1"/>
          <p:nvPr/>
        </p:nvSpPr>
        <p:spPr>
          <a:xfrm>
            <a:off x="7754439" y="5412432"/>
            <a:ext cx="4333615" cy="830997"/>
          </a:xfrm>
          <a:prstGeom prst="rect">
            <a:avLst/>
          </a:prstGeom>
          <a:noFill/>
        </p:spPr>
        <p:txBody>
          <a:bodyPr wrap="square" rtlCol="0">
            <a:spAutoFit/>
          </a:bodyPr>
          <a:lstStyle/>
          <a:p>
            <a:pPr marL="285750" indent="-285750">
              <a:buFont typeface="Arial" panose="020B0604020202020204" pitchFamily="34" charset="0"/>
              <a:buChar char="•"/>
            </a:pPr>
            <a:r>
              <a:rPr lang="fr-FR" sz="1600" dirty="0">
                <a:latin typeface="Candara" panose="020E0502030303020204" pitchFamily="34" charset="0"/>
              </a:rPr>
              <a:t>Ces résultats indiquent que le modèle prédit correctement les données d’entrainement avec une précision globale de 99,14%</a:t>
            </a:r>
          </a:p>
        </p:txBody>
      </p:sp>
      <p:pic>
        <p:nvPicPr>
          <p:cNvPr id="3" name="Image 2">
            <a:extLst>
              <a:ext uri="{FF2B5EF4-FFF2-40B4-BE49-F238E27FC236}">
                <a16:creationId xmlns:a16="http://schemas.microsoft.com/office/drawing/2014/main" id="{DEC16F09-3102-44B5-BB83-3551F8AD1AAD}"/>
              </a:ext>
            </a:extLst>
          </p:cNvPr>
          <p:cNvPicPr>
            <a:picLocks noChangeAspect="1"/>
          </p:cNvPicPr>
          <p:nvPr/>
        </p:nvPicPr>
        <p:blipFill>
          <a:blip r:embed="rId4"/>
          <a:stretch>
            <a:fillRect/>
          </a:stretch>
        </p:blipFill>
        <p:spPr>
          <a:xfrm>
            <a:off x="2390111" y="5114080"/>
            <a:ext cx="2190148" cy="1630485"/>
          </a:xfrm>
          <a:prstGeom prst="rect">
            <a:avLst/>
          </a:prstGeom>
        </p:spPr>
      </p:pic>
      <p:pic>
        <p:nvPicPr>
          <p:cNvPr id="11" name="Image 10">
            <a:extLst>
              <a:ext uri="{FF2B5EF4-FFF2-40B4-BE49-F238E27FC236}">
                <a16:creationId xmlns:a16="http://schemas.microsoft.com/office/drawing/2014/main" id="{5311B018-C4AA-4582-B547-205B19EEB199}"/>
              </a:ext>
            </a:extLst>
          </p:cNvPr>
          <p:cNvPicPr>
            <a:picLocks noChangeAspect="1"/>
          </p:cNvPicPr>
          <p:nvPr/>
        </p:nvPicPr>
        <p:blipFill>
          <a:blip r:embed="rId5"/>
          <a:stretch>
            <a:fillRect/>
          </a:stretch>
        </p:blipFill>
        <p:spPr>
          <a:xfrm>
            <a:off x="4707338" y="5490727"/>
            <a:ext cx="2941575" cy="800169"/>
          </a:xfrm>
          <a:prstGeom prst="rect">
            <a:avLst/>
          </a:prstGeom>
        </p:spPr>
      </p:pic>
    </p:spTree>
    <p:extLst>
      <p:ext uri="{BB962C8B-B14F-4D97-AF65-F5344CB8AC3E}">
        <p14:creationId xmlns:p14="http://schemas.microsoft.com/office/powerpoint/2010/main" val="344692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79AC0C3-35B5-4707-9B0E-1EFFE6922C4E}"/>
              </a:ext>
            </a:extLst>
          </p:cNvPr>
          <p:cNvSpPr/>
          <p:nvPr/>
        </p:nvSpPr>
        <p:spPr>
          <a:xfrm>
            <a:off x="0" y="3160151"/>
            <a:ext cx="12200471" cy="1938992"/>
          </a:xfrm>
          <a:prstGeom prst="rect">
            <a:avLst/>
          </a:prstGeom>
          <a:solidFill>
            <a:srgbClr val="C1E99D">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F56A5C67-6787-463E-B073-06527EC3AA35}"/>
              </a:ext>
            </a:extLst>
          </p:cNvPr>
          <p:cNvSpPr txBox="1"/>
          <p:nvPr/>
        </p:nvSpPr>
        <p:spPr>
          <a:xfrm>
            <a:off x="192131" y="5181600"/>
            <a:ext cx="4395960" cy="646331"/>
          </a:xfrm>
          <a:prstGeom prst="rect">
            <a:avLst/>
          </a:prstGeom>
          <a:noFill/>
        </p:spPr>
        <p:txBody>
          <a:bodyPr wrap="square" rtlCol="0">
            <a:spAutoFit/>
          </a:bodyPr>
          <a:lstStyle/>
          <a:p>
            <a:r>
              <a:rPr lang="fr-FR" sz="2000" dirty="0">
                <a:latin typeface="Candara" panose="020E0502030303020204" pitchFamily="34" charset="0"/>
              </a:rPr>
              <a:t>RANDOM FOREST</a:t>
            </a:r>
            <a:endParaRPr lang="fr-FR" sz="1600" dirty="0">
              <a:effectLst/>
              <a:latin typeface="Candara" panose="020E0502030303020204" pitchFamily="34" charset="0"/>
            </a:endParaRPr>
          </a:p>
          <a:p>
            <a:pPr rtl="0"/>
            <a:endParaRPr lang="fr-FR" sz="1600" dirty="0">
              <a:effectLst/>
              <a:latin typeface="Candara" panose="020E0502030303020204" pitchFamily="34" charset="0"/>
            </a:endParaRPr>
          </a:p>
        </p:txBody>
      </p:sp>
      <p:sp>
        <p:nvSpPr>
          <p:cNvPr id="6" name="ZoneTexte 5">
            <a:extLst>
              <a:ext uri="{FF2B5EF4-FFF2-40B4-BE49-F238E27FC236}">
                <a16:creationId xmlns:a16="http://schemas.microsoft.com/office/drawing/2014/main" id="{4249D79C-42AA-4D2B-AF2F-831600282384}"/>
              </a:ext>
            </a:extLst>
          </p:cNvPr>
          <p:cNvSpPr txBox="1"/>
          <p:nvPr/>
        </p:nvSpPr>
        <p:spPr>
          <a:xfrm>
            <a:off x="192131" y="1478876"/>
            <a:ext cx="4395960" cy="646331"/>
          </a:xfrm>
          <a:prstGeom prst="rect">
            <a:avLst/>
          </a:prstGeom>
          <a:noFill/>
        </p:spPr>
        <p:txBody>
          <a:bodyPr wrap="square" rtlCol="0">
            <a:spAutoFit/>
          </a:bodyPr>
          <a:lstStyle/>
          <a:p>
            <a:r>
              <a:rPr lang="fr-FR" sz="2000" dirty="0">
                <a:latin typeface="Candara" panose="020E0502030303020204" pitchFamily="34" charset="0"/>
              </a:rPr>
              <a:t>K-MEANS</a:t>
            </a:r>
            <a:endParaRPr lang="fr-FR" sz="1600" dirty="0">
              <a:effectLst/>
              <a:latin typeface="Candara" panose="020E0502030303020204" pitchFamily="34" charset="0"/>
            </a:endParaRPr>
          </a:p>
          <a:p>
            <a:pPr rtl="0"/>
            <a:endParaRPr lang="fr-FR" sz="1600" dirty="0">
              <a:effectLst/>
              <a:latin typeface="Candara" panose="020E0502030303020204" pitchFamily="34" charset="0"/>
            </a:endParaRPr>
          </a:p>
        </p:txBody>
      </p:sp>
      <p:sp>
        <p:nvSpPr>
          <p:cNvPr id="7" name="ZoneTexte 6">
            <a:extLst>
              <a:ext uri="{FF2B5EF4-FFF2-40B4-BE49-F238E27FC236}">
                <a16:creationId xmlns:a16="http://schemas.microsoft.com/office/drawing/2014/main" id="{53CB2415-8084-4618-8AE6-AD1C345C269C}"/>
              </a:ext>
            </a:extLst>
          </p:cNvPr>
          <p:cNvSpPr txBox="1"/>
          <p:nvPr/>
        </p:nvSpPr>
        <p:spPr>
          <a:xfrm>
            <a:off x="192131" y="3360419"/>
            <a:ext cx="4395960" cy="954107"/>
          </a:xfrm>
          <a:prstGeom prst="rect">
            <a:avLst/>
          </a:prstGeom>
          <a:noFill/>
        </p:spPr>
        <p:txBody>
          <a:bodyPr wrap="square" rtlCol="0">
            <a:spAutoFit/>
          </a:bodyPr>
          <a:lstStyle/>
          <a:p>
            <a:r>
              <a:rPr lang="fr-FR" sz="2000" dirty="0">
                <a:latin typeface="Candara" panose="020E0502030303020204" pitchFamily="34" charset="0"/>
              </a:rPr>
              <a:t>REGRESSION </a:t>
            </a:r>
          </a:p>
          <a:p>
            <a:r>
              <a:rPr lang="fr-FR" sz="2000" dirty="0">
                <a:latin typeface="Candara" panose="020E0502030303020204" pitchFamily="34" charset="0"/>
              </a:rPr>
              <a:t>LOGISTIQUE</a:t>
            </a:r>
            <a:endParaRPr lang="fr-FR" sz="1600" dirty="0">
              <a:effectLst/>
              <a:latin typeface="Candara" panose="020E0502030303020204" pitchFamily="34" charset="0"/>
            </a:endParaRPr>
          </a:p>
          <a:p>
            <a:pPr rtl="0"/>
            <a:endParaRPr lang="fr-FR" sz="1600" dirty="0">
              <a:effectLst/>
              <a:latin typeface="Candara" panose="020E0502030303020204" pitchFamily="34" charset="0"/>
            </a:endParaRPr>
          </a:p>
        </p:txBody>
      </p:sp>
      <p:pic>
        <p:nvPicPr>
          <p:cNvPr id="8" name="Graphique 7">
            <a:extLst>
              <a:ext uri="{FF2B5EF4-FFF2-40B4-BE49-F238E27FC236}">
                <a16:creationId xmlns:a16="http://schemas.microsoft.com/office/drawing/2014/main" id="{B71D7C7E-D91B-4011-92ED-64CDCFF6FC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0097850">
            <a:off x="9754451" y="6501014"/>
            <a:ext cx="3901440" cy="2102828"/>
          </a:xfrm>
          <a:prstGeom prst="rect">
            <a:avLst/>
          </a:prstGeom>
        </p:spPr>
      </p:pic>
      <p:sp>
        <p:nvSpPr>
          <p:cNvPr id="9" name="Titre 1">
            <a:extLst>
              <a:ext uri="{FF2B5EF4-FFF2-40B4-BE49-F238E27FC236}">
                <a16:creationId xmlns:a16="http://schemas.microsoft.com/office/drawing/2014/main" id="{BD8F8E57-1E53-4A44-B2F6-FE9F5539F1E2}"/>
              </a:ext>
            </a:extLst>
          </p:cNvPr>
          <p:cNvSpPr txBox="1">
            <a:spLocks/>
          </p:cNvSpPr>
          <p:nvPr/>
        </p:nvSpPr>
        <p:spPr>
          <a:xfrm>
            <a:off x="6234770" y="-58963"/>
            <a:ext cx="7118430" cy="13849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b="1" dirty="0">
                <a:latin typeface="Candara" panose="020E0502030303020204" pitchFamily="34" charset="0"/>
              </a:rPr>
              <a:t>TEST DES MODELES SUR ECHANTILLON DE DONNEES</a:t>
            </a:r>
          </a:p>
        </p:txBody>
      </p:sp>
      <p:sp>
        <p:nvSpPr>
          <p:cNvPr id="15" name="ZoneTexte 14">
            <a:extLst>
              <a:ext uri="{FF2B5EF4-FFF2-40B4-BE49-F238E27FC236}">
                <a16:creationId xmlns:a16="http://schemas.microsoft.com/office/drawing/2014/main" id="{64E1353F-776F-4F0A-B87C-299D1E893CA5}"/>
              </a:ext>
            </a:extLst>
          </p:cNvPr>
          <p:cNvSpPr txBox="1"/>
          <p:nvPr/>
        </p:nvSpPr>
        <p:spPr>
          <a:xfrm>
            <a:off x="7290680" y="1581372"/>
            <a:ext cx="4818927" cy="338554"/>
          </a:xfrm>
          <a:prstGeom prst="rect">
            <a:avLst/>
          </a:prstGeom>
          <a:noFill/>
        </p:spPr>
        <p:txBody>
          <a:bodyPr wrap="square" rtlCol="0">
            <a:spAutoFit/>
          </a:bodyPr>
          <a:lstStyle/>
          <a:p>
            <a:pPr marL="285750" indent="-285750">
              <a:buFont typeface="Arial" panose="020B0604020202020204" pitchFamily="34" charset="0"/>
              <a:buChar char="•"/>
            </a:pPr>
            <a:r>
              <a:rPr lang="fr-FR" sz="1600" dirty="0">
                <a:latin typeface="Candara" panose="020E0502030303020204" pitchFamily="34" charset="0"/>
              </a:rPr>
              <a:t>Résultats du test : </a:t>
            </a:r>
          </a:p>
        </p:txBody>
      </p:sp>
      <p:sp>
        <p:nvSpPr>
          <p:cNvPr id="16" name="ZoneTexte 15">
            <a:extLst>
              <a:ext uri="{FF2B5EF4-FFF2-40B4-BE49-F238E27FC236}">
                <a16:creationId xmlns:a16="http://schemas.microsoft.com/office/drawing/2014/main" id="{F63BF11F-7EB9-4048-AC41-4BBE420B2219}"/>
              </a:ext>
            </a:extLst>
          </p:cNvPr>
          <p:cNvSpPr txBox="1"/>
          <p:nvPr/>
        </p:nvSpPr>
        <p:spPr>
          <a:xfrm>
            <a:off x="7290680" y="3451556"/>
            <a:ext cx="4818927" cy="338554"/>
          </a:xfrm>
          <a:prstGeom prst="rect">
            <a:avLst/>
          </a:prstGeom>
          <a:noFill/>
        </p:spPr>
        <p:txBody>
          <a:bodyPr wrap="square" rtlCol="0">
            <a:spAutoFit/>
          </a:bodyPr>
          <a:lstStyle/>
          <a:p>
            <a:pPr marL="285750" indent="-285750">
              <a:buFont typeface="Arial" panose="020B0604020202020204" pitchFamily="34" charset="0"/>
              <a:buChar char="•"/>
            </a:pPr>
            <a:r>
              <a:rPr lang="fr-FR" sz="1600" dirty="0">
                <a:latin typeface="Candara" panose="020E0502030303020204" pitchFamily="34" charset="0"/>
              </a:rPr>
              <a:t>Résultats du test : </a:t>
            </a:r>
          </a:p>
        </p:txBody>
      </p:sp>
      <p:sp>
        <p:nvSpPr>
          <p:cNvPr id="17" name="ZoneTexte 16">
            <a:extLst>
              <a:ext uri="{FF2B5EF4-FFF2-40B4-BE49-F238E27FC236}">
                <a16:creationId xmlns:a16="http://schemas.microsoft.com/office/drawing/2014/main" id="{8FA4A066-F971-4EA6-B946-B8F9729650D4}"/>
              </a:ext>
            </a:extLst>
          </p:cNvPr>
          <p:cNvSpPr txBox="1"/>
          <p:nvPr/>
        </p:nvSpPr>
        <p:spPr>
          <a:xfrm>
            <a:off x="7290680" y="5354483"/>
            <a:ext cx="4818927" cy="338554"/>
          </a:xfrm>
          <a:prstGeom prst="rect">
            <a:avLst/>
          </a:prstGeom>
          <a:noFill/>
        </p:spPr>
        <p:txBody>
          <a:bodyPr wrap="square" rtlCol="0">
            <a:spAutoFit/>
          </a:bodyPr>
          <a:lstStyle/>
          <a:p>
            <a:pPr marL="285750" indent="-285750">
              <a:buFont typeface="Arial" panose="020B0604020202020204" pitchFamily="34" charset="0"/>
              <a:buChar char="•"/>
            </a:pPr>
            <a:r>
              <a:rPr lang="fr-FR" sz="1600" dirty="0">
                <a:latin typeface="Candara" panose="020E0502030303020204" pitchFamily="34" charset="0"/>
              </a:rPr>
              <a:t>Résultats du test : </a:t>
            </a:r>
          </a:p>
        </p:txBody>
      </p:sp>
    </p:spTree>
    <p:extLst>
      <p:ext uri="{BB962C8B-B14F-4D97-AF65-F5344CB8AC3E}">
        <p14:creationId xmlns:p14="http://schemas.microsoft.com/office/powerpoint/2010/main" val="10203926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1669954-0E46-42D7-B711-197EC174F360}"/>
              </a:ext>
            </a:extLst>
          </p:cNvPr>
          <p:cNvSpPr/>
          <p:nvPr/>
        </p:nvSpPr>
        <p:spPr>
          <a:xfrm rot="2436083">
            <a:off x="-3861884" y="1779017"/>
            <a:ext cx="11085643" cy="6858000"/>
          </a:xfrm>
          <a:prstGeom prst="rect">
            <a:avLst/>
          </a:prstGeom>
          <a:solidFill>
            <a:srgbClr val="C1E99D">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08F118FE-DF95-4DF8-9831-E4387CA380BF}"/>
              </a:ext>
            </a:extLst>
          </p:cNvPr>
          <p:cNvSpPr>
            <a:spLocks noGrp="1"/>
          </p:cNvSpPr>
          <p:nvPr>
            <p:ph type="ctrTitle"/>
          </p:nvPr>
        </p:nvSpPr>
        <p:spPr>
          <a:xfrm>
            <a:off x="8252183" y="-386466"/>
            <a:ext cx="5181600" cy="1480063"/>
          </a:xfrm>
        </p:spPr>
        <p:txBody>
          <a:bodyPr>
            <a:normAutofit/>
          </a:bodyPr>
          <a:lstStyle/>
          <a:p>
            <a:pPr algn="l"/>
            <a:r>
              <a:rPr lang="fr-FR" sz="3600" b="1" dirty="0">
                <a:latin typeface="Candara" panose="020E0502030303020204" pitchFamily="34" charset="0"/>
              </a:rPr>
              <a:t>CONCLUSION</a:t>
            </a:r>
          </a:p>
        </p:txBody>
      </p:sp>
      <p:pic>
        <p:nvPicPr>
          <p:cNvPr id="4" name="Graphique 3">
            <a:extLst>
              <a:ext uri="{FF2B5EF4-FFF2-40B4-BE49-F238E27FC236}">
                <a16:creationId xmlns:a16="http://schemas.microsoft.com/office/drawing/2014/main" id="{B404FFC4-8AD4-4BC6-91C3-05048DCA02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892821">
            <a:off x="-2331417" y="1875448"/>
            <a:ext cx="9313677" cy="5019958"/>
          </a:xfrm>
          <a:prstGeom prst="rect">
            <a:avLst/>
          </a:prstGeom>
        </p:spPr>
      </p:pic>
    </p:spTree>
    <p:extLst>
      <p:ext uri="{BB962C8B-B14F-4D97-AF65-F5344CB8AC3E}">
        <p14:creationId xmlns:p14="http://schemas.microsoft.com/office/powerpoint/2010/main" val="6891093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8A13541-B8E3-4F8D-8EA1-DB0C18A6E2A5}"/>
              </a:ext>
            </a:extLst>
          </p:cNvPr>
          <p:cNvSpPr/>
          <p:nvPr/>
        </p:nvSpPr>
        <p:spPr>
          <a:xfrm rot="17200517">
            <a:off x="164909" y="0"/>
            <a:ext cx="11085643" cy="6858000"/>
          </a:xfrm>
          <a:prstGeom prst="rect">
            <a:avLst/>
          </a:prstGeom>
          <a:solidFill>
            <a:srgbClr val="C1E99D">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a:extLst>
              <a:ext uri="{FF2B5EF4-FFF2-40B4-BE49-F238E27FC236}">
                <a16:creationId xmlns:a16="http://schemas.microsoft.com/office/drawing/2014/main" id="{0652D49D-1CF6-4225-8693-27A4A9E6650F}"/>
              </a:ext>
            </a:extLst>
          </p:cNvPr>
          <p:cNvSpPr txBox="1"/>
          <p:nvPr/>
        </p:nvSpPr>
        <p:spPr>
          <a:xfrm>
            <a:off x="3010791" y="1068074"/>
            <a:ext cx="4763957" cy="4678204"/>
          </a:xfrm>
          <a:prstGeom prst="rect">
            <a:avLst/>
          </a:prstGeom>
          <a:noFill/>
        </p:spPr>
        <p:txBody>
          <a:bodyPr wrap="square" rtlCol="0">
            <a:spAutoFit/>
          </a:bodyPr>
          <a:lstStyle/>
          <a:p>
            <a:r>
              <a:rPr lang="fr-FR" sz="2400" b="1" dirty="0">
                <a:effectLst/>
                <a:latin typeface="Candara" panose="020E0502030303020204" pitchFamily="34" charset="0"/>
              </a:rPr>
              <a:t>MODELES </a:t>
            </a:r>
            <a:r>
              <a:rPr lang="fr-FR" sz="2400" b="1" dirty="0">
                <a:latin typeface="Candara" panose="020E0502030303020204" pitchFamily="34" charset="0"/>
              </a:rPr>
              <a:t>PRECIS</a:t>
            </a:r>
            <a:endParaRPr lang="fr-FR" sz="2400" b="1" dirty="0">
              <a:effectLst/>
              <a:latin typeface="Candara" panose="020E0502030303020204" pitchFamily="34" charset="0"/>
            </a:endParaRPr>
          </a:p>
          <a:p>
            <a:r>
              <a:rPr lang="fr-FR" sz="1600" dirty="0">
                <a:effectLst/>
                <a:latin typeface="Candara" panose="020E0502030303020204" pitchFamily="34" charset="0"/>
              </a:rPr>
              <a:t>Nos modèles de prédiction se sont avérés très précis pour la détection de billets contrefaits à partir des caractéristiques géométriques de ces derniers. </a:t>
            </a:r>
          </a:p>
          <a:p>
            <a:endParaRPr lang="fr-FR" sz="1600" dirty="0">
              <a:latin typeface="Candara" panose="020E0502030303020204" pitchFamily="34" charset="0"/>
            </a:endParaRPr>
          </a:p>
          <a:p>
            <a:r>
              <a:rPr lang="fr-FR" sz="2400" b="1" dirty="0">
                <a:latin typeface="Candara" panose="020E0502030303020204" pitchFamily="34" charset="0"/>
              </a:rPr>
              <a:t>PREDICTIONS FIABLES</a:t>
            </a:r>
            <a:endParaRPr lang="fr-FR" sz="2400" b="1" dirty="0">
              <a:effectLst/>
              <a:latin typeface="Candara" panose="020E0502030303020204" pitchFamily="34" charset="0"/>
            </a:endParaRPr>
          </a:p>
          <a:p>
            <a:r>
              <a:rPr lang="fr-FR" sz="1600" dirty="0">
                <a:effectLst/>
                <a:latin typeface="Candara" panose="020E0502030303020204" pitchFamily="34" charset="0"/>
              </a:rPr>
              <a:t>La comparaison entres les résultats du K-</a:t>
            </a:r>
            <a:r>
              <a:rPr lang="fr-FR" sz="1600" dirty="0" err="1">
                <a:effectLst/>
                <a:latin typeface="Candara" panose="020E0502030303020204" pitchFamily="34" charset="0"/>
              </a:rPr>
              <a:t>means</a:t>
            </a:r>
            <a:r>
              <a:rPr lang="fr-FR" sz="1600" dirty="0">
                <a:effectLst/>
                <a:latin typeface="Candara" panose="020E0502030303020204" pitchFamily="34" charset="0"/>
              </a:rPr>
              <a:t>, de la régression logistique, et de la </a:t>
            </a:r>
            <a:r>
              <a:rPr lang="fr-FR" sz="1600" dirty="0" err="1">
                <a:effectLst/>
                <a:latin typeface="Candara" panose="020E0502030303020204" pitchFamily="34" charset="0"/>
              </a:rPr>
              <a:t>random</a:t>
            </a:r>
            <a:r>
              <a:rPr lang="fr-FR" sz="1600" dirty="0">
                <a:effectLst/>
                <a:latin typeface="Candara" panose="020E0502030303020204" pitchFamily="34" charset="0"/>
              </a:rPr>
              <a:t> </a:t>
            </a:r>
            <a:r>
              <a:rPr lang="fr-FR" sz="1600" dirty="0" err="1">
                <a:effectLst/>
                <a:latin typeface="Candara" panose="020E0502030303020204" pitchFamily="34" charset="0"/>
              </a:rPr>
              <a:t>forest</a:t>
            </a:r>
            <a:r>
              <a:rPr lang="fr-FR" sz="1600" dirty="0">
                <a:latin typeface="Candara" panose="020E0502030303020204" pitchFamily="34" charset="0"/>
              </a:rPr>
              <a:t> nous conforte dans la fiabilité de nos résultats. </a:t>
            </a:r>
            <a:endParaRPr lang="fr-FR" sz="1600" dirty="0">
              <a:effectLst/>
              <a:latin typeface="Candara" panose="020E0502030303020204" pitchFamily="34" charset="0"/>
            </a:endParaRPr>
          </a:p>
          <a:p>
            <a:endParaRPr lang="fr-FR" sz="1600" dirty="0">
              <a:effectLst/>
              <a:latin typeface="Candara" panose="020E0502030303020204" pitchFamily="34" charset="0"/>
            </a:endParaRPr>
          </a:p>
          <a:p>
            <a:r>
              <a:rPr lang="fr-FR" sz="2400" b="1" dirty="0">
                <a:effectLst/>
                <a:latin typeface="Candara" panose="020E0502030303020204" pitchFamily="34" charset="0"/>
              </a:rPr>
              <a:t>SECURITE ACCRUE</a:t>
            </a:r>
            <a:endParaRPr lang="fr-FR" sz="2400" b="1" dirty="0">
              <a:latin typeface="Candara" panose="020E0502030303020204" pitchFamily="34" charset="0"/>
            </a:endParaRPr>
          </a:p>
          <a:p>
            <a:r>
              <a:rPr lang="fr-FR" sz="1600" dirty="0">
                <a:latin typeface="Candara" panose="020E0502030303020204" pitchFamily="34" charset="0"/>
              </a:rPr>
              <a:t>Notre modèle est un outil essentiel qui contribuera à sécuriser les transactions financières et réduire les risques de fraudes, il pourra à terme via un système de mesure performant, équiper certaines banques ou même certains distributeurs automatiques.</a:t>
            </a:r>
            <a:endParaRPr lang="fr-FR" sz="1600" dirty="0">
              <a:effectLst/>
              <a:latin typeface="Candara" panose="020E0502030303020204" pitchFamily="34" charset="0"/>
            </a:endParaRPr>
          </a:p>
          <a:p>
            <a:endParaRPr lang="fr-FR" dirty="0"/>
          </a:p>
        </p:txBody>
      </p:sp>
      <p:pic>
        <p:nvPicPr>
          <p:cNvPr id="22" name="Graphique 21">
            <a:extLst>
              <a:ext uri="{FF2B5EF4-FFF2-40B4-BE49-F238E27FC236}">
                <a16:creationId xmlns:a16="http://schemas.microsoft.com/office/drawing/2014/main" id="{F9F2CA79-8213-4A95-8E54-0A1F032D98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8528040">
            <a:off x="7327726" y="3859706"/>
            <a:ext cx="4542285" cy="2448236"/>
          </a:xfrm>
          <a:prstGeom prst="rect">
            <a:avLst/>
          </a:prstGeom>
        </p:spPr>
      </p:pic>
      <p:pic>
        <p:nvPicPr>
          <p:cNvPr id="23" name="Graphique 22">
            <a:extLst>
              <a:ext uri="{FF2B5EF4-FFF2-40B4-BE49-F238E27FC236}">
                <a16:creationId xmlns:a16="http://schemas.microsoft.com/office/drawing/2014/main" id="{CD6706BA-FE6D-48A5-ADEA-35E21A42F1D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8984939">
            <a:off x="7567053" y="4129982"/>
            <a:ext cx="4542285" cy="2448236"/>
          </a:xfrm>
          <a:prstGeom prst="rect">
            <a:avLst/>
          </a:prstGeom>
        </p:spPr>
      </p:pic>
      <p:pic>
        <p:nvPicPr>
          <p:cNvPr id="25" name="Graphique 24">
            <a:extLst>
              <a:ext uri="{FF2B5EF4-FFF2-40B4-BE49-F238E27FC236}">
                <a16:creationId xmlns:a16="http://schemas.microsoft.com/office/drawing/2014/main" id="{934497F7-F6A1-4DE2-9E1A-35EE70F8C62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9464418">
            <a:off x="7666305" y="4522160"/>
            <a:ext cx="4542285" cy="2448236"/>
          </a:xfrm>
          <a:prstGeom prst="rect">
            <a:avLst/>
          </a:prstGeom>
        </p:spPr>
      </p:pic>
    </p:spTree>
    <p:extLst>
      <p:ext uri="{BB962C8B-B14F-4D97-AF65-F5344CB8AC3E}">
        <p14:creationId xmlns:p14="http://schemas.microsoft.com/office/powerpoint/2010/main" val="24787083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8A13541-B8E3-4F8D-8EA1-DB0C18A6E2A5}"/>
              </a:ext>
            </a:extLst>
          </p:cNvPr>
          <p:cNvSpPr/>
          <p:nvPr/>
        </p:nvSpPr>
        <p:spPr>
          <a:xfrm rot="17574975">
            <a:off x="-4763481" y="-1132868"/>
            <a:ext cx="11085643" cy="6858000"/>
          </a:xfrm>
          <a:prstGeom prst="rect">
            <a:avLst/>
          </a:prstGeom>
          <a:solidFill>
            <a:srgbClr val="C1E99D">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08F118FE-DF95-4DF8-9831-E4387CA380BF}"/>
              </a:ext>
            </a:extLst>
          </p:cNvPr>
          <p:cNvSpPr>
            <a:spLocks noGrp="1"/>
          </p:cNvSpPr>
          <p:nvPr>
            <p:ph type="ctrTitle"/>
          </p:nvPr>
        </p:nvSpPr>
        <p:spPr>
          <a:xfrm>
            <a:off x="9378763" y="-1569089"/>
            <a:ext cx="5181600" cy="2479675"/>
          </a:xfrm>
        </p:spPr>
        <p:txBody>
          <a:bodyPr>
            <a:normAutofit/>
          </a:bodyPr>
          <a:lstStyle/>
          <a:p>
            <a:pPr algn="l"/>
            <a:r>
              <a:rPr lang="fr-FR" sz="3600" b="1" dirty="0">
                <a:latin typeface="Candara" panose="020E0502030303020204" pitchFamily="34" charset="0"/>
              </a:rPr>
              <a:t>CONTEXTE</a:t>
            </a:r>
            <a:endParaRPr lang="fr-FR" sz="4800" b="1" dirty="0">
              <a:latin typeface="Candara" panose="020E0502030303020204" pitchFamily="34" charset="0"/>
            </a:endParaRPr>
          </a:p>
        </p:txBody>
      </p:sp>
      <p:pic>
        <p:nvPicPr>
          <p:cNvPr id="5" name="Graphique 4">
            <a:extLst>
              <a:ext uri="{FF2B5EF4-FFF2-40B4-BE49-F238E27FC236}">
                <a16:creationId xmlns:a16="http://schemas.microsoft.com/office/drawing/2014/main" id="{6BF47650-D6DD-4224-9846-4C57B5C4221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8521113">
            <a:off x="-1736113" y="121292"/>
            <a:ext cx="1979058" cy="1066688"/>
          </a:xfrm>
          <a:prstGeom prst="rect">
            <a:avLst/>
          </a:prstGeom>
        </p:spPr>
      </p:pic>
      <p:pic>
        <p:nvPicPr>
          <p:cNvPr id="6" name="Graphique 5">
            <a:extLst>
              <a:ext uri="{FF2B5EF4-FFF2-40B4-BE49-F238E27FC236}">
                <a16:creationId xmlns:a16="http://schemas.microsoft.com/office/drawing/2014/main" id="{6474CC8E-1D5C-48D4-B84D-A5744D82F6C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8521113">
            <a:off x="407451" y="-771578"/>
            <a:ext cx="1979058" cy="1066688"/>
          </a:xfrm>
          <a:prstGeom prst="rect">
            <a:avLst/>
          </a:prstGeom>
        </p:spPr>
      </p:pic>
      <p:pic>
        <p:nvPicPr>
          <p:cNvPr id="7" name="Graphique 6">
            <a:extLst>
              <a:ext uri="{FF2B5EF4-FFF2-40B4-BE49-F238E27FC236}">
                <a16:creationId xmlns:a16="http://schemas.microsoft.com/office/drawing/2014/main" id="{8451C37E-0217-4358-B97D-A418E64EB6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8521113">
            <a:off x="-875238" y="833354"/>
            <a:ext cx="1979058" cy="1066688"/>
          </a:xfrm>
          <a:prstGeom prst="rect">
            <a:avLst/>
          </a:prstGeom>
        </p:spPr>
      </p:pic>
      <p:pic>
        <p:nvPicPr>
          <p:cNvPr id="8" name="Graphique 7">
            <a:extLst>
              <a:ext uri="{FF2B5EF4-FFF2-40B4-BE49-F238E27FC236}">
                <a16:creationId xmlns:a16="http://schemas.microsoft.com/office/drawing/2014/main" id="{9ED53A23-D204-4A7D-8D30-087C64D1E1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8521113">
            <a:off x="-797697" y="6154630"/>
            <a:ext cx="1979058" cy="1066688"/>
          </a:xfrm>
          <a:prstGeom prst="rect">
            <a:avLst/>
          </a:prstGeom>
        </p:spPr>
      </p:pic>
      <p:pic>
        <p:nvPicPr>
          <p:cNvPr id="9" name="Graphique 8">
            <a:extLst>
              <a:ext uri="{FF2B5EF4-FFF2-40B4-BE49-F238E27FC236}">
                <a16:creationId xmlns:a16="http://schemas.microsoft.com/office/drawing/2014/main" id="{978D050A-1963-4728-9AC9-5844763100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8521113">
            <a:off x="469711" y="4552669"/>
            <a:ext cx="1979058" cy="1066688"/>
          </a:xfrm>
          <a:prstGeom prst="rect">
            <a:avLst/>
          </a:prstGeom>
        </p:spPr>
      </p:pic>
      <p:pic>
        <p:nvPicPr>
          <p:cNvPr id="10" name="Graphique 9">
            <a:extLst>
              <a:ext uri="{FF2B5EF4-FFF2-40B4-BE49-F238E27FC236}">
                <a16:creationId xmlns:a16="http://schemas.microsoft.com/office/drawing/2014/main" id="{3AA95791-968E-4249-8FDA-E78EBEA4C1D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8521113">
            <a:off x="4336893" y="-253204"/>
            <a:ext cx="1979058" cy="1066688"/>
          </a:xfrm>
          <a:prstGeom prst="rect">
            <a:avLst/>
          </a:prstGeom>
        </p:spPr>
      </p:pic>
      <p:pic>
        <p:nvPicPr>
          <p:cNvPr id="11" name="Graphique 10">
            <a:extLst>
              <a:ext uri="{FF2B5EF4-FFF2-40B4-BE49-F238E27FC236}">
                <a16:creationId xmlns:a16="http://schemas.microsoft.com/office/drawing/2014/main" id="{409D1C04-D1A0-4FF7-B01A-E7079F677C5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8521113">
            <a:off x="3448100" y="-951688"/>
            <a:ext cx="1979058" cy="1066688"/>
          </a:xfrm>
          <a:prstGeom prst="rect">
            <a:avLst/>
          </a:prstGeom>
        </p:spPr>
      </p:pic>
      <p:pic>
        <p:nvPicPr>
          <p:cNvPr id="12" name="Graphique 11">
            <a:extLst>
              <a:ext uri="{FF2B5EF4-FFF2-40B4-BE49-F238E27FC236}">
                <a16:creationId xmlns:a16="http://schemas.microsoft.com/office/drawing/2014/main" id="{1AF09F4E-43CA-4603-B644-69CF816DDE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8521113">
            <a:off x="3059040" y="1348754"/>
            <a:ext cx="1979058" cy="1066688"/>
          </a:xfrm>
          <a:prstGeom prst="rect">
            <a:avLst/>
          </a:prstGeom>
        </p:spPr>
      </p:pic>
      <p:pic>
        <p:nvPicPr>
          <p:cNvPr id="13" name="Graphique 12">
            <a:extLst>
              <a:ext uri="{FF2B5EF4-FFF2-40B4-BE49-F238E27FC236}">
                <a16:creationId xmlns:a16="http://schemas.microsoft.com/office/drawing/2014/main" id="{53D26219-3D54-4848-86BE-0C8835D0D76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8521113">
            <a:off x="2161358" y="657007"/>
            <a:ext cx="1979058" cy="1066688"/>
          </a:xfrm>
          <a:prstGeom prst="rect">
            <a:avLst/>
          </a:prstGeom>
        </p:spPr>
      </p:pic>
      <p:pic>
        <p:nvPicPr>
          <p:cNvPr id="14" name="Graphique 13">
            <a:extLst>
              <a:ext uri="{FF2B5EF4-FFF2-40B4-BE49-F238E27FC236}">
                <a16:creationId xmlns:a16="http://schemas.microsoft.com/office/drawing/2014/main" id="{058E9553-FB87-43C4-B99E-7A322B83C8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8521113">
            <a:off x="1288849" y="-49765"/>
            <a:ext cx="1979058" cy="1066688"/>
          </a:xfrm>
          <a:prstGeom prst="rect">
            <a:avLst/>
          </a:prstGeom>
        </p:spPr>
      </p:pic>
      <p:pic>
        <p:nvPicPr>
          <p:cNvPr id="15" name="Graphique 14">
            <a:extLst>
              <a:ext uri="{FF2B5EF4-FFF2-40B4-BE49-F238E27FC236}">
                <a16:creationId xmlns:a16="http://schemas.microsoft.com/office/drawing/2014/main" id="{700E464E-43D4-4904-9BA4-FD48163CB0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8521113">
            <a:off x="1753448" y="2950711"/>
            <a:ext cx="1979058" cy="1066688"/>
          </a:xfrm>
          <a:prstGeom prst="rect">
            <a:avLst/>
          </a:prstGeom>
        </p:spPr>
      </p:pic>
      <p:pic>
        <p:nvPicPr>
          <p:cNvPr id="16" name="Graphique 15">
            <a:extLst>
              <a:ext uri="{FF2B5EF4-FFF2-40B4-BE49-F238E27FC236}">
                <a16:creationId xmlns:a16="http://schemas.microsoft.com/office/drawing/2014/main" id="{F32ACE8A-3524-4A9C-B2F5-EC97DFA756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8521113">
            <a:off x="883506" y="2243935"/>
            <a:ext cx="1979058" cy="1066688"/>
          </a:xfrm>
          <a:prstGeom prst="rect">
            <a:avLst/>
          </a:prstGeom>
        </p:spPr>
      </p:pic>
      <p:pic>
        <p:nvPicPr>
          <p:cNvPr id="17" name="Graphique 16">
            <a:extLst>
              <a:ext uri="{FF2B5EF4-FFF2-40B4-BE49-F238E27FC236}">
                <a16:creationId xmlns:a16="http://schemas.microsoft.com/office/drawing/2014/main" id="{CB5F023D-4F26-4251-9303-B43CAB4212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8521113">
            <a:off x="2106" y="1537160"/>
            <a:ext cx="1979058" cy="1066688"/>
          </a:xfrm>
          <a:prstGeom prst="rect">
            <a:avLst/>
          </a:prstGeom>
        </p:spPr>
      </p:pic>
      <p:pic>
        <p:nvPicPr>
          <p:cNvPr id="18" name="Graphique 17">
            <a:extLst>
              <a:ext uri="{FF2B5EF4-FFF2-40B4-BE49-F238E27FC236}">
                <a16:creationId xmlns:a16="http://schemas.microsoft.com/office/drawing/2014/main" id="{4FE6FDEA-11B6-43F7-8E4D-24A4FD6029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8521113">
            <a:off x="-473947" y="-1475393"/>
            <a:ext cx="1979058" cy="1066688"/>
          </a:xfrm>
          <a:prstGeom prst="rect">
            <a:avLst/>
          </a:prstGeom>
        </p:spPr>
      </p:pic>
      <p:pic>
        <p:nvPicPr>
          <p:cNvPr id="19" name="Graphique 18">
            <a:extLst>
              <a:ext uri="{FF2B5EF4-FFF2-40B4-BE49-F238E27FC236}">
                <a16:creationId xmlns:a16="http://schemas.microsoft.com/office/drawing/2014/main" id="{22200296-E46E-4737-A287-BA62E3CC783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8521113">
            <a:off x="-1705821" y="5450817"/>
            <a:ext cx="1979058" cy="1066688"/>
          </a:xfrm>
          <a:prstGeom prst="rect">
            <a:avLst/>
          </a:prstGeom>
        </p:spPr>
      </p:pic>
      <p:pic>
        <p:nvPicPr>
          <p:cNvPr id="20" name="Graphique 19">
            <a:extLst>
              <a:ext uri="{FF2B5EF4-FFF2-40B4-BE49-F238E27FC236}">
                <a16:creationId xmlns:a16="http://schemas.microsoft.com/office/drawing/2014/main" id="{9F780C37-4F56-4DE6-9103-B1FA5E24A1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8521113">
            <a:off x="-1300660" y="3142085"/>
            <a:ext cx="1979058" cy="1066688"/>
          </a:xfrm>
          <a:prstGeom prst="rect">
            <a:avLst/>
          </a:prstGeom>
        </p:spPr>
      </p:pic>
      <p:pic>
        <p:nvPicPr>
          <p:cNvPr id="21" name="Graphique 20">
            <a:extLst>
              <a:ext uri="{FF2B5EF4-FFF2-40B4-BE49-F238E27FC236}">
                <a16:creationId xmlns:a16="http://schemas.microsoft.com/office/drawing/2014/main" id="{677EFB26-26B2-40C7-AF60-745CA3066F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8521113">
            <a:off x="-422085" y="3845898"/>
            <a:ext cx="1979058" cy="1066688"/>
          </a:xfrm>
          <a:prstGeom prst="rect">
            <a:avLst/>
          </a:prstGeom>
        </p:spPr>
      </p:pic>
      <p:sp>
        <p:nvSpPr>
          <p:cNvPr id="24" name="ZoneTexte 23">
            <a:extLst>
              <a:ext uri="{FF2B5EF4-FFF2-40B4-BE49-F238E27FC236}">
                <a16:creationId xmlns:a16="http://schemas.microsoft.com/office/drawing/2014/main" id="{0652D49D-1CF6-4225-8693-27A4A9E6650F}"/>
              </a:ext>
            </a:extLst>
          </p:cNvPr>
          <p:cNvSpPr txBox="1"/>
          <p:nvPr/>
        </p:nvSpPr>
        <p:spPr>
          <a:xfrm>
            <a:off x="6361243" y="2127782"/>
            <a:ext cx="4763957" cy="3323987"/>
          </a:xfrm>
          <a:prstGeom prst="rect">
            <a:avLst/>
          </a:prstGeom>
          <a:noFill/>
        </p:spPr>
        <p:txBody>
          <a:bodyPr wrap="square" rtlCol="0">
            <a:spAutoFit/>
          </a:bodyPr>
          <a:lstStyle/>
          <a:p>
            <a:r>
              <a:rPr lang="fr-FR" sz="2400" b="1" dirty="0">
                <a:effectLst/>
                <a:latin typeface="Candara" panose="020E0502030303020204" pitchFamily="34" charset="0"/>
              </a:rPr>
              <a:t>0,0013%</a:t>
            </a:r>
          </a:p>
          <a:p>
            <a:r>
              <a:rPr lang="fr-FR" sz="1600" dirty="0">
                <a:effectLst/>
                <a:latin typeface="Candara" panose="020E0502030303020204" pitchFamily="34" charset="0"/>
              </a:rPr>
              <a:t>D’après la Banque de France, les billets en euros figurent parmi les devises les mieux protégées au monde avec seulement 13 contrefaçons par million de billets.</a:t>
            </a:r>
          </a:p>
          <a:p>
            <a:endParaRPr lang="fr-FR" sz="1600" dirty="0">
              <a:effectLst/>
              <a:latin typeface="Candara" panose="020E0502030303020204" pitchFamily="34" charset="0"/>
            </a:endParaRPr>
          </a:p>
          <a:p>
            <a:r>
              <a:rPr lang="fr-FR" sz="2400" b="1" dirty="0">
                <a:effectLst/>
                <a:latin typeface="Candara" panose="020E0502030303020204" pitchFamily="34" charset="0"/>
              </a:rPr>
              <a:t>376 000</a:t>
            </a:r>
            <a:endParaRPr lang="fr-FR" sz="2400" b="1" dirty="0">
              <a:latin typeface="Candara" panose="020E0502030303020204" pitchFamily="34" charset="0"/>
            </a:endParaRPr>
          </a:p>
          <a:p>
            <a:r>
              <a:rPr lang="fr-FR" sz="1600" dirty="0">
                <a:effectLst/>
                <a:latin typeface="Candara" panose="020E0502030303020204" pitchFamily="34" charset="0"/>
              </a:rPr>
              <a:t>En 2021 et 2022, le volume annuel de contrefaçons a enregistré son plus faible niveau depuis le lancement de la monnaie, soit 376 000 faux billets retirés de la circulation.</a:t>
            </a:r>
          </a:p>
          <a:p>
            <a:endParaRPr lang="fr-FR" dirty="0"/>
          </a:p>
        </p:txBody>
      </p:sp>
    </p:spTree>
    <p:extLst>
      <p:ext uri="{BB962C8B-B14F-4D97-AF65-F5344CB8AC3E}">
        <p14:creationId xmlns:p14="http://schemas.microsoft.com/office/powerpoint/2010/main" val="18415094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0E047FB-F823-47F7-9A16-FDC8842D8DC0}"/>
              </a:ext>
            </a:extLst>
          </p:cNvPr>
          <p:cNvSpPr/>
          <p:nvPr/>
        </p:nvSpPr>
        <p:spPr>
          <a:xfrm>
            <a:off x="-4989643" y="0"/>
            <a:ext cx="11085643" cy="6858000"/>
          </a:xfrm>
          <a:prstGeom prst="rect">
            <a:avLst/>
          </a:prstGeom>
          <a:solidFill>
            <a:srgbClr val="C1E99D">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08F118FE-DF95-4DF8-9831-E4387CA380BF}"/>
              </a:ext>
            </a:extLst>
          </p:cNvPr>
          <p:cNvSpPr>
            <a:spLocks noGrp="1"/>
          </p:cNvSpPr>
          <p:nvPr>
            <p:ph type="ctrTitle"/>
          </p:nvPr>
        </p:nvSpPr>
        <p:spPr>
          <a:xfrm>
            <a:off x="9601200" y="-1663841"/>
            <a:ext cx="5181600" cy="2479675"/>
          </a:xfrm>
        </p:spPr>
        <p:txBody>
          <a:bodyPr>
            <a:normAutofit/>
          </a:bodyPr>
          <a:lstStyle/>
          <a:p>
            <a:pPr algn="l"/>
            <a:r>
              <a:rPr lang="fr-FR" sz="3600" b="1" dirty="0">
                <a:latin typeface="Candara" panose="020E0502030303020204" pitchFamily="34" charset="0"/>
              </a:rPr>
              <a:t>MISSION</a:t>
            </a:r>
          </a:p>
        </p:txBody>
      </p:sp>
      <p:pic>
        <p:nvPicPr>
          <p:cNvPr id="18" name="Graphique 17">
            <a:extLst>
              <a:ext uri="{FF2B5EF4-FFF2-40B4-BE49-F238E27FC236}">
                <a16:creationId xmlns:a16="http://schemas.microsoft.com/office/drawing/2014/main" id="{4FE6FDEA-11B6-43F7-8E4D-24A4FD6029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8521113">
            <a:off x="903712" y="2536350"/>
            <a:ext cx="3312321" cy="1785300"/>
          </a:xfrm>
          <a:prstGeom prst="rect">
            <a:avLst/>
          </a:prstGeom>
        </p:spPr>
      </p:pic>
      <p:sp>
        <p:nvSpPr>
          <p:cNvPr id="24" name="ZoneTexte 23">
            <a:extLst>
              <a:ext uri="{FF2B5EF4-FFF2-40B4-BE49-F238E27FC236}">
                <a16:creationId xmlns:a16="http://schemas.microsoft.com/office/drawing/2014/main" id="{0652D49D-1CF6-4225-8693-27A4A9E6650F}"/>
              </a:ext>
            </a:extLst>
          </p:cNvPr>
          <p:cNvSpPr txBox="1"/>
          <p:nvPr/>
        </p:nvSpPr>
        <p:spPr>
          <a:xfrm>
            <a:off x="6361243" y="1760417"/>
            <a:ext cx="4763957" cy="2800767"/>
          </a:xfrm>
          <a:prstGeom prst="rect">
            <a:avLst/>
          </a:prstGeom>
          <a:noFill/>
        </p:spPr>
        <p:txBody>
          <a:bodyPr wrap="square" rtlCol="0">
            <a:spAutoFit/>
          </a:bodyPr>
          <a:lstStyle/>
          <a:p>
            <a:r>
              <a:rPr lang="fr-FR" sz="2400" b="1" dirty="0">
                <a:effectLst/>
                <a:latin typeface="Candara" panose="020E0502030303020204" pitchFamily="34" charset="0"/>
              </a:rPr>
              <a:t>ONCFM</a:t>
            </a:r>
            <a:endParaRPr lang="fr-FR" b="1" dirty="0">
              <a:effectLst/>
              <a:latin typeface="Candara" panose="020E0502030303020204" pitchFamily="34" charset="0"/>
            </a:endParaRPr>
          </a:p>
          <a:p>
            <a:pPr rtl="0"/>
            <a:r>
              <a:rPr lang="fr-FR" sz="1600" dirty="0">
                <a:latin typeface="Candara" panose="020E0502030303020204" pitchFamily="34" charset="0"/>
              </a:rPr>
              <a:t>L’organisation nationale de lutte contre le faux-monnayage est une institution qui a pour objectif de mettre en place des méthodes d’identifications des contrefaçons de billets en Euros.</a:t>
            </a:r>
          </a:p>
          <a:p>
            <a:endParaRPr lang="fr-FR" sz="1600" dirty="0">
              <a:effectLst/>
              <a:latin typeface="Candara" panose="020E0502030303020204" pitchFamily="34" charset="0"/>
            </a:endParaRPr>
          </a:p>
          <a:p>
            <a:r>
              <a:rPr lang="fr-FR" sz="2400" b="1" dirty="0">
                <a:effectLst/>
                <a:latin typeface="Candara" panose="020E0502030303020204" pitchFamily="34" charset="0"/>
              </a:rPr>
              <a:t>MISSION</a:t>
            </a:r>
            <a:endParaRPr lang="fr-FR" b="1" dirty="0">
              <a:latin typeface="Candara" panose="020E0502030303020204" pitchFamily="34" charset="0"/>
            </a:endParaRPr>
          </a:p>
          <a:p>
            <a:r>
              <a:rPr lang="fr-FR" sz="1600" dirty="0">
                <a:latin typeface="Candara" panose="020E0502030303020204" pitchFamily="34" charset="0"/>
              </a:rPr>
              <a:t>Notre mission est de créer un algorithme capable d’identifier automatiquement les billets contrefaits à partir des données géométriques de ces derniers.</a:t>
            </a:r>
            <a:endParaRPr lang="fr-FR" dirty="0"/>
          </a:p>
        </p:txBody>
      </p:sp>
      <p:pic>
        <p:nvPicPr>
          <p:cNvPr id="22" name="Graphique 21" descr="Loupe avec un remplissage uni">
            <a:extLst>
              <a:ext uri="{FF2B5EF4-FFF2-40B4-BE49-F238E27FC236}">
                <a16:creationId xmlns:a16="http://schemas.microsoft.com/office/drawing/2014/main" id="{8AFB3AEF-1BAB-4EA7-9AD5-9CCFFFD85B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6525" y="1386442"/>
            <a:ext cx="4085115" cy="4085115"/>
          </a:xfrm>
          <a:prstGeom prst="rect">
            <a:avLst/>
          </a:prstGeom>
        </p:spPr>
      </p:pic>
    </p:spTree>
    <p:extLst>
      <p:ext uri="{BB962C8B-B14F-4D97-AF65-F5344CB8AC3E}">
        <p14:creationId xmlns:p14="http://schemas.microsoft.com/office/powerpoint/2010/main" val="17569429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C4E91FE-F3D1-430C-8C76-5A413CC8D50C}"/>
              </a:ext>
            </a:extLst>
          </p:cNvPr>
          <p:cNvSpPr/>
          <p:nvPr/>
        </p:nvSpPr>
        <p:spPr>
          <a:xfrm>
            <a:off x="465432" y="1586624"/>
            <a:ext cx="11085643" cy="6858000"/>
          </a:xfrm>
          <a:prstGeom prst="rect">
            <a:avLst/>
          </a:prstGeom>
          <a:solidFill>
            <a:srgbClr val="C1E99D">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08F118FE-DF95-4DF8-9831-E4387CA380BF}"/>
              </a:ext>
            </a:extLst>
          </p:cNvPr>
          <p:cNvSpPr>
            <a:spLocks noGrp="1"/>
          </p:cNvSpPr>
          <p:nvPr>
            <p:ph type="ctrTitle"/>
          </p:nvPr>
        </p:nvSpPr>
        <p:spPr>
          <a:xfrm>
            <a:off x="7780661" y="-340561"/>
            <a:ext cx="5181600" cy="1384995"/>
          </a:xfrm>
        </p:spPr>
        <p:txBody>
          <a:bodyPr>
            <a:normAutofit/>
          </a:bodyPr>
          <a:lstStyle/>
          <a:p>
            <a:pPr algn="l"/>
            <a:r>
              <a:rPr lang="fr-FR" sz="3600" b="1" dirty="0">
                <a:latin typeface="Candara" panose="020E0502030303020204" pitchFamily="34" charset="0"/>
              </a:rPr>
              <a:t>FEUILLE DE ROUTE</a:t>
            </a:r>
          </a:p>
        </p:txBody>
      </p:sp>
      <p:sp>
        <p:nvSpPr>
          <p:cNvPr id="24" name="ZoneTexte 23">
            <a:extLst>
              <a:ext uri="{FF2B5EF4-FFF2-40B4-BE49-F238E27FC236}">
                <a16:creationId xmlns:a16="http://schemas.microsoft.com/office/drawing/2014/main" id="{0652D49D-1CF6-4225-8693-27A4A9E6650F}"/>
              </a:ext>
            </a:extLst>
          </p:cNvPr>
          <p:cNvSpPr txBox="1"/>
          <p:nvPr/>
        </p:nvSpPr>
        <p:spPr>
          <a:xfrm>
            <a:off x="700185" y="2122210"/>
            <a:ext cx="3072123" cy="3539430"/>
          </a:xfrm>
          <a:prstGeom prst="rect">
            <a:avLst/>
          </a:prstGeom>
          <a:noFill/>
        </p:spPr>
        <p:txBody>
          <a:bodyPr wrap="square" rtlCol="0">
            <a:spAutoFit/>
          </a:bodyPr>
          <a:lstStyle/>
          <a:p>
            <a:pPr algn="ctr"/>
            <a:endParaRPr lang="fr-FR" sz="2400" b="1" dirty="0">
              <a:effectLst/>
              <a:latin typeface="Candara" panose="020E0502030303020204" pitchFamily="34" charset="0"/>
            </a:endParaRPr>
          </a:p>
          <a:p>
            <a:pPr algn="ctr"/>
            <a:r>
              <a:rPr lang="fr-FR" sz="3600" b="1" dirty="0">
                <a:effectLst/>
                <a:latin typeface="Candara" panose="020E0502030303020204" pitchFamily="34" charset="0"/>
              </a:rPr>
              <a:t>1</a:t>
            </a:r>
          </a:p>
          <a:p>
            <a:pPr algn="ctr"/>
            <a:endParaRPr lang="fr-FR" sz="2400" b="1" dirty="0">
              <a:effectLst/>
              <a:latin typeface="Candara" panose="020E0502030303020204" pitchFamily="34" charset="0"/>
            </a:endParaRPr>
          </a:p>
          <a:p>
            <a:pPr algn="ctr"/>
            <a:r>
              <a:rPr lang="fr-FR" sz="2400" b="1" dirty="0">
                <a:effectLst/>
                <a:latin typeface="Candara" panose="020E0502030303020204" pitchFamily="34" charset="0"/>
              </a:rPr>
              <a:t>OBSERVATION DES DONNES</a:t>
            </a:r>
          </a:p>
          <a:p>
            <a:pPr algn="ctr"/>
            <a:endParaRPr lang="fr-FR" sz="2400" b="1" dirty="0">
              <a:effectLst/>
              <a:latin typeface="Candara" panose="020E0502030303020204" pitchFamily="34" charset="0"/>
            </a:endParaRPr>
          </a:p>
          <a:p>
            <a:pPr marL="285750" indent="-285750">
              <a:buFont typeface="Arial" panose="020B0604020202020204" pitchFamily="34" charset="0"/>
              <a:buChar char="•"/>
            </a:pPr>
            <a:r>
              <a:rPr lang="fr-FR" sz="1600" dirty="0">
                <a:latin typeface="Candara" panose="020E0502030303020204" pitchFamily="34" charset="0"/>
              </a:rPr>
              <a:t>Régression linéaire</a:t>
            </a:r>
            <a:endParaRPr lang="fr-FR" sz="1600" dirty="0">
              <a:effectLst/>
              <a:latin typeface="Candara" panose="020E0502030303020204" pitchFamily="34" charset="0"/>
            </a:endParaRPr>
          </a:p>
          <a:p>
            <a:pPr marL="285750" indent="-285750">
              <a:buFont typeface="Arial" panose="020B0604020202020204" pitchFamily="34" charset="0"/>
              <a:buChar char="•"/>
            </a:pPr>
            <a:r>
              <a:rPr lang="fr-FR" sz="1600" dirty="0">
                <a:effectLst/>
                <a:latin typeface="Candara" panose="020E0502030303020204" pitchFamily="34" charset="0"/>
              </a:rPr>
              <a:t>Analyse descriptive</a:t>
            </a:r>
          </a:p>
          <a:p>
            <a:endParaRPr lang="fr-FR" dirty="0">
              <a:effectLst/>
              <a:latin typeface="Candara" panose="020E0502030303020204" pitchFamily="34" charset="0"/>
            </a:endParaRPr>
          </a:p>
          <a:p>
            <a:endParaRPr lang="fr-FR" dirty="0"/>
          </a:p>
        </p:txBody>
      </p:sp>
      <p:sp>
        <p:nvSpPr>
          <p:cNvPr id="6" name="ZoneTexte 5">
            <a:extLst>
              <a:ext uri="{FF2B5EF4-FFF2-40B4-BE49-F238E27FC236}">
                <a16:creationId xmlns:a16="http://schemas.microsoft.com/office/drawing/2014/main" id="{BA142237-CBA4-4875-81FA-28EAB2E38024}"/>
              </a:ext>
            </a:extLst>
          </p:cNvPr>
          <p:cNvSpPr txBox="1"/>
          <p:nvPr/>
        </p:nvSpPr>
        <p:spPr>
          <a:xfrm>
            <a:off x="4399391" y="2453105"/>
            <a:ext cx="3381270" cy="4247317"/>
          </a:xfrm>
          <a:prstGeom prst="rect">
            <a:avLst/>
          </a:prstGeom>
          <a:noFill/>
        </p:spPr>
        <p:txBody>
          <a:bodyPr wrap="square" rtlCol="0">
            <a:spAutoFit/>
          </a:bodyPr>
          <a:lstStyle/>
          <a:p>
            <a:pPr algn="ctr"/>
            <a:r>
              <a:rPr lang="fr-FR" sz="3600" b="1" dirty="0">
                <a:effectLst/>
                <a:latin typeface="Candara" panose="020E0502030303020204" pitchFamily="34" charset="0"/>
              </a:rPr>
              <a:t>2</a:t>
            </a:r>
            <a:endParaRPr lang="fr-FR" sz="2400" b="1" dirty="0">
              <a:effectLst/>
              <a:latin typeface="Candara" panose="020E0502030303020204" pitchFamily="34" charset="0"/>
            </a:endParaRPr>
          </a:p>
          <a:p>
            <a:pPr algn="ctr"/>
            <a:endParaRPr lang="fr-FR" sz="2400" b="1" dirty="0">
              <a:effectLst/>
              <a:latin typeface="Candara" panose="020E0502030303020204" pitchFamily="34" charset="0"/>
            </a:endParaRPr>
          </a:p>
          <a:p>
            <a:pPr algn="ctr"/>
            <a:r>
              <a:rPr lang="fr-FR" sz="2400" b="1" dirty="0">
                <a:latin typeface="Candara" panose="020E0502030303020204" pitchFamily="34" charset="0"/>
              </a:rPr>
              <a:t>CREATION DES MODELES</a:t>
            </a:r>
          </a:p>
          <a:p>
            <a:pPr algn="ctr"/>
            <a:endParaRPr lang="fr-FR" sz="2400" b="1" dirty="0">
              <a:latin typeface="Candara" panose="020E0502030303020204" pitchFamily="34" charset="0"/>
            </a:endParaRPr>
          </a:p>
          <a:p>
            <a:pPr marL="285750" indent="-285750">
              <a:buFont typeface="Arial" panose="020B0604020202020204" pitchFamily="34" charset="0"/>
              <a:buChar char="•"/>
            </a:pPr>
            <a:r>
              <a:rPr lang="fr-FR" sz="1600" dirty="0">
                <a:effectLst/>
                <a:latin typeface="Candara" panose="020E0502030303020204" pitchFamily="34" charset="0"/>
              </a:rPr>
              <a:t>K-</a:t>
            </a:r>
            <a:r>
              <a:rPr lang="fr-FR" sz="1600" dirty="0" err="1">
                <a:effectLst/>
                <a:latin typeface="Candara" panose="020E0502030303020204" pitchFamily="34" charset="0"/>
              </a:rPr>
              <a:t>means</a:t>
            </a:r>
            <a:endParaRPr lang="fr-FR" sz="1600" dirty="0">
              <a:effectLst/>
              <a:latin typeface="Candara" panose="020E0502030303020204" pitchFamily="34" charset="0"/>
            </a:endParaRPr>
          </a:p>
          <a:p>
            <a:pPr marL="285750" indent="-285750">
              <a:buFont typeface="Arial" panose="020B0604020202020204" pitchFamily="34" charset="0"/>
              <a:buChar char="•"/>
            </a:pPr>
            <a:r>
              <a:rPr lang="fr-FR" sz="1600" dirty="0">
                <a:latin typeface="Candara" panose="020E0502030303020204" pitchFamily="34" charset="0"/>
              </a:rPr>
              <a:t>Régression logistique</a:t>
            </a:r>
          </a:p>
          <a:p>
            <a:pPr marL="285750" indent="-285750">
              <a:buFont typeface="Arial" panose="020B0604020202020204" pitchFamily="34" charset="0"/>
              <a:buChar char="•"/>
            </a:pPr>
            <a:r>
              <a:rPr lang="fr-FR" sz="1600" dirty="0" err="1">
                <a:effectLst/>
                <a:latin typeface="Candara" panose="020E0502030303020204" pitchFamily="34" charset="0"/>
              </a:rPr>
              <a:t>Random</a:t>
            </a:r>
            <a:r>
              <a:rPr lang="fr-FR" sz="1600" dirty="0">
                <a:effectLst/>
                <a:latin typeface="Candara" panose="020E0502030303020204" pitchFamily="34" charset="0"/>
              </a:rPr>
              <a:t> </a:t>
            </a:r>
            <a:r>
              <a:rPr lang="fr-FR" sz="1600" dirty="0" err="1">
                <a:latin typeface="Candara" panose="020E0502030303020204" pitchFamily="34" charset="0"/>
              </a:rPr>
              <a:t>forest</a:t>
            </a:r>
            <a:endParaRPr lang="fr-FR" sz="1600" dirty="0">
              <a:effectLst/>
              <a:latin typeface="Candara" panose="020E0502030303020204" pitchFamily="34" charset="0"/>
            </a:endParaRPr>
          </a:p>
          <a:p>
            <a:pPr algn="ctr"/>
            <a:endParaRPr lang="fr-FR" dirty="0">
              <a:effectLst/>
              <a:latin typeface="Candara" panose="020E0502030303020204" pitchFamily="34" charset="0"/>
            </a:endParaRPr>
          </a:p>
          <a:p>
            <a:pPr algn="ctr"/>
            <a:endParaRPr lang="fr-FR" b="1" dirty="0">
              <a:effectLst/>
              <a:latin typeface="Candara" panose="020E0502030303020204" pitchFamily="34" charset="0"/>
            </a:endParaRPr>
          </a:p>
          <a:p>
            <a:pPr rtl="0"/>
            <a:endParaRPr lang="fr-FR" dirty="0">
              <a:latin typeface="Candara" panose="020E0502030303020204" pitchFamily="34" charset="0"/>
            </a:endParaRPr>
          </a:p>
          <a:p>
            <a:endParaRPr lang="fr-FR" dirty="0">
              <a:effectLst/>
              <a:latin typeface="Candara" panose="020E0502030303020204" pitchFamily="34" charset="0"/>
            </a:endParaRPr>
          </a:p>
          <a:p>
            <a:endParaRPr lang="fr-FR" dirty="0"/>
          </a:p>
        </p:txBody>
      </p:sp>
      <p:sp>
        <p:nvSpPr>
          <p:cNvPr id="7" name="ZoneTexte 6">
            <a:extLst>
              <a:ext uri="{FF2B5EF4-FFF2-40B4-BE49-F238E27FC236}">
                <a16:creationId xmlns:a16="http://schemas.microsoft.com/office/drawing/2014/main" id="{8076C718-B199-4244-BA7F-B06888ED4479}"/>
              </a:ext>
            </a:extLst>
          </p:cNvPr>
          <p:cNvSpPr txBox="1"/>
          <p:nvPr/>
        </p:nvSpPr>
        <p:spPr>
          <a:xfrm>
            <a:off x="8289983" y="2453105"/>
            <a:ext cx="3072124" cy="2616101"/>
          </a:xfrm>
          <a:prstGeom prst="rect">
            <a:avLst/>
          </a:prstGeom>
          <a:noFill/>
        </p:spPr>
        <p:txBody>
          <a:bodyPr wrap="square" rtlCol="0">
            <a:spAutoFit/>
          </a:bodyPr>
          <a:lstStyle/>
          <a:p>
            <a:pPr algn="ctr"/>
            <a:r>
              <a:rPr lang="fr-FR" sz="3600" b="1" dirty="0">
                <a:effectLst/>
                <a:latin typeface="Candara" panose="020E0502030303020204" pitchFamily="34" charset="0"/>
              </a:rPr>
              <a:t>3</a:t>
            </a:r>
          </a:p>
          <a:p>
            <a:pPr algn="ctr"/>
            <a:endParaRPr lang="fr-FR" sz="2400" b="1" dirty="0">
              <a:effectLst/>
              <a:latin typeface="Candara" panose="020E0502030303020204" pitchFamily="34" charset="0"/>
            </a:endParaRPr>
          </a:p>
          <a:p>
            <a:pPr algn="ctr"/>
            <a:r>
              <a:rPr lang="fr-FR" sz="2400" b="1" dirty="0">
                <a:latin typeface="Candara" panose="020E0502030303020204" pitchFamily="34" charset="0"/>
              </a:rPr>
              <a:t>TEST</a:t>
            </a:r>
            <a:r>
              <a:rPr lang="fr-FR" sz="2400" b="1" dirty="0">
                <a:effectLst/>
                <a:latin typeface="Candara" panose="020E0502030303020204" pitchFamily="34" charset="0"/>
              </a:rPr>
              <a:t> DES</a:t>
            </a:r>
          </a:p>
          <a:p>
            <a:pPr algn="ctr"/>
            <a:r>
              <a:rPr lang="fr-FR" sz="2400" b="1" dirty="0">
                <a:effectLst/>
                <a:latin typeface="Candara" panose="020E0502030303020204" pitchFamily="34" charset="0"/>
              </a:rPr>
              <a:t> MODELES</a:t>
            </a:r>
          </a:p>
          <a:p>
            <a:pPr algn="ctr"/>
            <a:endParaRPr lang="fr-FR" sz="2400" b="1" dirty="0">
              <a:effectLst/>
              <a:latin typeface="Candara" panose="020E0502030303020204" pitchFamily="34" charset="0"/>
            </a:endParaRPr>
          </a:p>
          <a:p>
            <a:pPr marL="285750" indent="-285750">
              <a:buFont typeface="Arial" panose="020B0604020202020204" pitchFamily="34" charset="0"/>
              <a:buChar char="•"/>
            </a:pPr>
            <a:r>
              <a:rPr lang="fr-FR" sz="1600" dirty="0">
                <a:latin typeface="Candara" panose="020E0502030303020204" pitchFamily="34" charset="0"/>
              </a:rPr>
              <a:t>Validation croisée</a:t>
            </a:r>
            <a:endParaRPr lang="fr-FR" sz="1600" dirty="0">
              <a:effectLst/>
              <a:latin typeface="Candara" panose="020E0502030303020204" pitchFamily="34" charset="0"/>
            </a:endParaRPr>
          </a:p>
          <a:p>
            <a:pPr marL="285750" indent="-285750">
              <a:buFont typeface="Arial" panose="020B0604020202020204" pitchFamily="34" charset="0"/>
              <a:buChar char="•"/>
            </a:pPr>
            <a:r>
              <a:rPr lang="fr-FR" sz="1600" dirty="0">
                <a:latin typeface="Candara" panose="020E0502030303020204" pitchFamily="34" charset="0"/>
              </a:rPr>
              <a:t>Test avec échantillon</a:t>
            </a:r>
            <a:endParaRPr lang="fr-FR" dirty="0"/>
          </a:p>
        </p:txBody>
      </p:sp>
      <p:pic>
        <p:nvPicPr>
          <p:cNvPr id="8" name="Graphique 7">
            <a:extLst>
              <a:ext uri="{FF2B5EF4-FFF2-40B4-BE49-F238E27FC236}">
                <a16:creationId xmlns:a16="http://schemas.microsoft.com/office/drawing/2014/main" id="{69139D93-EEA9-44C7-B499-6A15474F532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5431" y="6095980"/>
            <a:ext cx="11085643" cy="5975020"/>
          </a:xfrm>
          <a:prstGeom prst="rect">
            <a:avLst/>
          </a:prstGeom>
        </p:spPr>
      </p:pic>
    </p:spTree>
    <p:extLst>
      <p:ext uri="{BB962C8B-B14F-4D97-AF65-F5344CB8AC3E}">
        <p14:creationId xmlns:p14="http://schemas.microsoft.com/office/powerpoint/2010/main" val="36124095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1669954-0E46-42D7-B711-197EC174F360}"/>
              </a:ext>
            </a:extLst>
          </p:cNvPr>
          <p:cNvSpPr/>
          <p:nvPr/>
        </p:nvSpPr>
        <p:spPr>
          <a:xfrm rot="2436083">
            <a:off x="-3861884" y="1779017"/>
            <a:ext cx="11085643" cy="6858000"/>
          </a:xfrm>
          <a:prstGeom prst="rect">
            <a:avLst/>
          </a:prstGeom>
          <a:solidFill>
            <a:srgbClr val="C1E99D">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08F118FE-DF95-4DF8-9831-E4387CA380BF}"/>
              </a:ext>
            </a:extLst>
          </p:cNvPr>
          <p:cNvSpPr>
            <a:spLocks noGrp="1"/>
          </p:cNvSpPr>
          <p:nvPr>
            <p:ph type="ctrTitle"/>
          </p:nvPr>
        </p:nvSpPr>
        <p:spPr>
          <a:xfrm>
            <a:off x="7818120" y="0"/>
            <a:ext cx="5181600" cy="1480063"/>
          </a:xfrm>
        </p:spPr>
        <p:txBody>
          <a:bodyPr>
            <a:normAutofit/>
          </a:bodyPr>
          <a:lstStyle/>
          <a:p>
            <a:pPr algn="l"/>
            <a:r>
              <a:rPr lang="fr-FR" sz="3600" b="1" dirty="0">
                <a:latin typeface="Candara" panose="020E0502030303020204" pitchFamily="34" charset="0"/>
              </a:rPr>
              <a:t>OBSERVATION DES DONNEES</a:t>
            </a:r>
          </a:p>
        </p:txBody>
      </p:sp>
      <p:pic>
        <p:nvPicPr>
          <p:cNvPr id="4" name="Graphique 3">
            <a:extLst>
              <a:ext uri="{FF2B5EF4-FFF2-40B4-BE49-F238E27FC236}">
                <a16:creationId xmlns:a16="http://schemas.microsoft.com/office/drawing/2014/main" id="{B404FFC4-8AD4-4BC6-91C3-05048DCA02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892821">
            <a:off x="-2331417" y="1875448"/>
            <a:ext cx="9313677" cy="5019958"/>
          </a:xfrm>
          <a:prstGeom prst="rect">
            <a:avLst/>
          </a:prstGeom>
        </p:spPr>
      </p:pic>
    </p:spTree>
    <p:extLst>
      <p:ext uri="{BB962C8B-B14F-4D97-AF65-F5344CB8AC3E}">
        <p14:creationId xmlns:p14="http://schemas.microsoft.com/office/powerpoint/2010/main" val="41323026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72F8A33-4073-48B0-B3A3-98ABAFE0E33B}"/>
              </a:ext>
            </a:extLst>
          </p:cNvPr>
          <p:cNvSpPr/>
          <p:nvPr/>
        </p:nvSpPr>
        <p:spPr>
          <a:xfrm>
            <a:off x="-4989643" y="0"/>
            <a:ext cx="11085643" cy="6858000"/>
          </a:xfrm>
          <a:prstGeom prst="rect">
            <a:avLst/>
          </a:prstGeom>
          <a:solidFill>
            <a:srgbClr val="C1E99D">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800" dirty="0">
              <a:effectLst/>
              <a:latin typeface="Candara" panose="020E0502030303020204" pitchFamily="34" charset="0"/>
            </a:endParaRPr>
          </a:p>
        </p:txBody>
      </p:sp>
      <p:sp>
        <p:nvSpPr>
          <p:cNvPr id="2" name="Titre 1">
            <a:extLst>
              <a:ext uri="{FF2B5EF4-FFF2-40B4-BE49-F238E27FC236}">
                <a16:creationId xmlns:a16="http://schemas.microsoft.com/office/drawing/2014/main" id="{08F118FE-DF95-4DF8-9831-E4387CA380BF}"/>
              </a:ext>
            </a:extLst>
          </p:cNvPr>
          <p:cNvSpPr>
            <a:spLocks noGrp="1"/>
          </p:cNvSpPr>
          <p:nvPr>
            <p:ph type="ctrTitle"/>
          </p:nvPr>
        </p:nvSpPr>
        <p:spPr>
          <a:xfrm>
            <a:off x="7010400" y="-1663841"/>
            <a:ext cx="5181600" cy="2479675"/>
          </a:xfrm>
        </p:spPr>
        <p:txBody>
          <a:bodyPr>
            <a:normAutofit/>
          </a:bodyPr>
          <a:lstStyle/>
          <a:p>
            <a:pPr algn="l"/>
            <a:r>
              <a:rPr lang="fr-FR" sz="3600" b="1" dirty="0">
                <a:latin typeface="Candara" panose="020E0502030303020204" pitchFamily="34" charset="0"/>
              </a:rPr>
              <a:t>DONNEES DISPONIBLES</a:t>
            </a:r>
          </a:p>
        </p:txBody>
      </p:sp>
      <p:pic>
        <p:nvPicPr>
          <p:cNvPr id="18" name="Graphique 17">
            <a:extLst>
              <a:ext uri="{FF2B5EF4-FFF2-40B4-BE49-F238E27FC236}">
                <a16:creationId xmlns:a16="http://schemas.microsoft.com/office/drawing/2014/main" id="{4FE6FDEA-11B6-43F7-8E4D-24A4FD6029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6800" y="2311646"/>
            <a:ext cx="4146120" cy="2234707"/>
          </a:xfrm>
          <a:prstGeom prst="rect">
            <a:avLst/>
          </a:prstGeom>
        </p:spPr>
      </p:pic>
      <p:sp>
        <p:nvSpPr>
          <p:cNvPr id="24" name="ZoneTexte 23">
            <a:extLst>
              <a:ext uri="{FF2B5EF4-FFF2-40B4-BE49-F238E27FC236}">
                <a16:creationId xmlns:a16="http://schemas.microsoft.com/office/drawing/2014/main" id="{0652D49D-1CF6-4225-8693-27A4A9E6650F}"/>
              </a:ext>
            </a:extLst>
          </p:cNvPr>
          <p:cNvSpPr txBox="1"/>
          <p:nvPr/>
        </p:nvSpPr>
        <p:spPr>
          <a:xfrm>
            <a:off x="6361243" y="1760417"/>
            <a:ext cx="4763957" cy="3354765"/>
          </a:xfrm>
          <a:prstGeom prst="rect">
            <a:avLst/>
          </a:prstGeom>
          <a:noFill/>
        </p:spPr>
        <p:txBody>
          <a:bodyPr wrap="square" rtlCol="0">
            <a:spAutoFit/>
          </a:bodyPr>
          <a:lstStyle/>
          <a:p>
            <a:r>
              <a:rPr lang="fr-FR" sz="2400" b="1" dirty="0">
                <a:effectLst/>
                <a:latin typeface="Candara" panose="020E0502030303020204" pitchFamily="34" charset="0"/>
              </a:rPr>
              <a:t>7 VARIABLES</a:t>
            </a:r>
            <a:endParaRPr lang="fr-FR" b="1" dirty="0">
              <a:effectLst/>
              <a:latin typeface="Candara" panose="020E0502030303020204" pitchFamily="34" charset="0"/>
            </a:endParaRPr>
          </a:p>
          <a:p>
            <a:pPr rtl="0"/>
            <a:r>
              <a:rPr lang="fr-FR" sz="1600" dirty="0">
                <a:latin typeface="Candara" panose="020E0502030303020204" pitchFamily="34" charset="0"/>
              </a:rPr>
              <a:t>Nous disposons de 7 variables dont 6 variables de mesures du billet et 1 variable </a:t>
            </a:r>
            <a:r>
              <a:rPr lang="fr-FR" sz="1600" dirty="0" err="1">
                <a:latin typeface="Candara" panose="020E0502030303020204" pitchFamily="34" charset="0"/>
              </a:rPr>
              <a:t>is_guenine</a:t>
            </a:r>
            <a:r>
              <a:rPr lang="fr-FR" sz="1600" dirty="0">
                <a:latin typeface="Candara" panose="020E0502030303020204" pitchFamily="34" charset="0"/>
              </a:rPr>
              <a:t> indiquant l’authenticité du billet par </a:t>
            </a:r>
            <a:r>
              <a:rPr lang="fr-FR" sz="1600" dirty="0" err="1">
                <a:latin typeface="Candara" panose="020E0502030303020204" pitchFamily="34" charset="0"/>
              </a:rPr>
              <a:t>True</a:t>
            </a:r>
            <a:r>
              <a:rPr lang="fr-FR" sz="1600" dirty="0">
                <a:latin typeface="Candara" panose="020E0502030303020204" pitchFamily="34" charset="0"/>
              </a:rPr>
              <a:t> ou False.</a:t>
            </a:r>
          </a:p>
          <a:p>
            <a:endParaRPr lang="fr-FR" sz="1600" dirty="0">
              <a:effectLst/>
              <a:latin typeface="Candara" panose="020E0502030303020204" pitchFamily="34" charset="0"/>
            </a:endParaRPr>
          </a:p>
          <a:p>
            <a:r>
              <a:rPr lang="fr-FR" sz="2400" b="1" dirty="0">
                <a:effectLst/>
                <a:latin typeface="Candara" panose="020E0502030303020204" pitchFamily="34" charset="0"/>
              </a:rPr>
              <a:t>37 VALEURS MANQUANTES</a:t>
            </a:r>
            <a:endParaRPr lang="fr-FR" sz="1400" b="1" dirty="0">
              <a:latin typeface="Candara" panose="020E0502030303020204" pitchFamily="34" charset="0"/>
            </a:endParaRPr>
          </a:p>
          <a:p>
            <a:r>
              <a:rPr lang="fr-FR" sz="1600" dirty="0">
                <a:latin typeface="Candara" panose="020E0502030303020204" pitchFamily="34" charset="0"/>
              </a:rPr>
              <a:t>Nous remarquons 37 valeurs manquantes dans la colonne </a:t>
            </a:r>
            <a:r>
              <a:rPr lang="fr-FR" sz="1600" dirty="0" err="1">
                <a:latin typeface="Candara" panose="020E0502030303020204" pitchFamily="34" charset="0"/>
              </a:rPr>
              <a:t>margin_low</a:t>
            </a:r>
            <a:r>
              <a:rPr lang="fr-FR" sz="1600" dirty="0">
                <a:latin typeface="Candara" panose="020E0502030303020204" pitchFamily="34" charset="0"/>
              </a:rPr>
              <a:t> uniquement, nous décidons de simuler les valeurs manquantes afin d’avoir un jeu de données complet pour plus de précision dans notre analyse.</a:t>
            </a:r>
            <a:endParaRPr lang="fr-FR" sz="1600" dirty="0">
              <a:effectLst/>
              <a:latin typeface="Candara" panose="020E0502030303020204" pitchFamily="34" charset="0"/>
            </a:endParaRPr>
          </a:p>
          <a:p>
            <a:endParaRPr lang="fr-FR" dirty="0"/>
          </a:p>
        </p:txBody>
      </p:sp>
      <p:sp>
        <p:nvSpPr>
          <p:cNvPr id="12" name="Rectangle 11">
            <a:extLst>
              <a:ext uri="{FF2B5EF4-FFF2-40B4-BE49-F238E27FC236}">
                <a16:creationId xmlns:a16="http://schemas.microsoft.com/office/drawing/2014/main" id="{98998EFD-674F-48C7-AF5B-A4ECA2B7B1AB}"/>
              </a:ext>
            </a:extLst>
          </p:cNvPr>
          <p:cNvSpPr/>
          <p:nvPr/>
        </p:nvSpPr>
        <p:spPr>
          <a:xfrm>
            <a:off x="281115" y="1760417"/>
            <a:ext cx="5671751" cy="3416643"/>
          </a:xfrm>
          <a:prstGeom prst="rect">
            <a:avLst/>
          </a:prstGeom>
          <a:solidFill>
            <a:schemeClr val="bg1">
              <a:alpha val="53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fr-FR" sz="1800">
                <a:latin typeface="Candara" panose="020E0502030303020204" pitchFamily="34" charset="0"/>
              </a:rPr>
              <a:t>Régression linéaire</a:t>
            </a:r>
            <a:endParaRPr lang="fr-FR" sz="1800" dirty="0">
              <a:effectLst/>
              <a:latin typeface="Candara" panose="020E0502030303020204" pitchFamily="34" charset="0"/>
            </a:endParaRPr>
          </a:p>
        </p:txBody>
      </p:sp>
      <p:cxnSp>
        <p:nvCxnSpPr>
          <p:cNvPr id="4" name="Connecteur droit avec flèche 3">
            <a:extLst>
              <a:ext uri="{FF2B5EF4-FFF2-40B4-BE49-F238E27FC236}">
                <a16:creationId xmlns:a16="http://schemas.microsoft.com/office/drawing/2014/main" id="{8D1952D2-622F-45FD-ADE4-DD4CC23B8497}"/>
              </a:ext>
            </a:extLst>
          </p:cNvPr>
          <p:cNvCxnSpPr/>
          <p:nvPr/>
        </p:nvCxnSpPr>
        <p:spPr>
          <a:xfrm flipV="1">
            <a:off x="1149178" y="2415746"/>
            <a:ext cx="3935627" cy="2063578"/>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Connecteur droit avec flèche 5">
            <a:extLst>
              <a:ext uri="{FF2B5EF4-FFF2-40B4-BE49-F238E27FC236}">
                <a16:creationId xmlns:a16="http://schemas.microsoft.com/office/drawing/2014/main" id="{ECA4F420-7CF9-490C-90BA-4F0DC7CB7D4A}"/>
              </a:ext>
            </a:extLst>
          </p:cNvPr>
          <p:cNvCxnSpPr/>
          <p:nvPr/>
        </p:nvCxnSpPr>
        <p:spPr>
          <a:xfrm>
            <a:off x="883508" y="2311646"/>
            <a:ext cx="0" cy="2234707"/>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73C54807-BC55-4B83-98E6-ACA26AF70084}"/>
              </a:ext>
            </a:extLst>
          </p:cNvPr>
          <p:cNvCxnSpPr>
            <a:cxnSpLocks/>
          </p:cNvCxnSpPr>
          <p:nvPr/>
        </p:nvCxnSpPr>
        <p:spPr>
          <a:xfrm flipH="1">
            <a:off x="1066801" y="4728325"/>
            <a:ext cx="4146119"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9F3A7AD7-1B72-4CBC-B21B-1576DAA9F1E6}"/>
              </a:ext>
            </a:extLst>
          </p:cNvPr>
          <p:cNvCxnSpPr/>
          <p:nvPr/>
        </p:nvCxnSpPr>
        <p:spPr>
          <a:xfrm>
            <a:off x="5402168" y="2311646"/>
            <a:ext cx="0" cy="2234707"/>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C9FCEB51-35DD-48B3-A879-1A890A518433}"/>
              </a:ext>
            </a:extLst>
          </p:cNvPr>
          <p:cNvCxnSpPr>
            <a:cxnSpLocks/>
          </p:cNvCxnSpPr>
          <p:nvPr/>
        </p:nvCxnSpPr>
        <p:spPr>
          <a:xfrm>
            <a:off x="2225437" y="2250332"/>
            <a:ext cx="0" cy="239949"/>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62AF5F75-4637-4787-A712-84F6CAFB341E}"/>
              </a:ext>
            </a:extLst>
          </p:cNvPr>
          <p:cNvCxnSpPr>
            <a:cxnSpLocks/>
          </p:cNvCxnSpPr>
          <p:nvPr/>
        </p:nvCxnSpPr>
        <p:spPr>
          <a:xfrm>
            <a:off x="4336339" y="4359349"/>
            <a:ext cx="0" cy="239949"/>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60FBC497-8D87-4CF5-AEE0-DD8F9087EB6C}"/>
              </a:ext>
            </a:extLst>
          </p:cNvPr>
          <p:cNvSpPr txBox="1"/>
          <p:nvPr/>
        </p:nvSpPr>
        <p:spPr>
          <a:xfrm>
            <a:off x="1738380" y="1953962"/>
            <a:ext cx="974113" cy="307777"/>
          </a:xfrm>
          <a:prstGeom prst="rect">
            <a:avLst/>
          </a:prstGeom>
          <a:noFill/>
        </p:spPr>
        <p:txBody>
          <a:bodyPr wrap="none" rtlCol="0">
            <a:spAutoFit/>
          </a:bodyPr>
          <a:lstStyle/>
          <a:p>
            <a:r>
              <a:rPr lang="fr-FR" sz="1400" dirty="0" err="1"/>
              <a:t>margin_up</a:t>
            </a:r>
            <a:endParaRPr lang="fr-FR" sz="1400" dirty="0"/>
          </a:p>
        </p:txBody>
      </p:sp>
      <p:sp>
        <p:nvSpPr>
          <p:cNvPr id="28" name="ZoneTexte 27">
            <a:extLst>
              <a:ext uri="{FF2B5EF4-FFF2-40B4-BE49-F238E27FC236}">
                <a16:creationId xmlns:a16="http://schemas.microsoft.com/office/drawing/2014/main" id="{78917F25-0501-4A03-8443-DD2028FD889A}"/>
              </a:ext>
            </a:extLst>
          </p:cNvPr>
          <p:cNvSpPr txBox="1"/>
          <p:nvPr/>
        </p:nvSpPr>
        <p:spPr>
          <a:xfrm>
            <a:off x="883935" y="3165818"/>
            <a:ext cx="984500" cy="307777"/>
          </a:xfrm>
          <a:prstGeom prst="rect">
            <a:avLst/>
          </a:prstGeom>
          <a:noFill/>
        </p:spPr>
        <p:txBody>
          <a:bodyPr wrap="none" rtlCol="0">
            <a:spAutoFit/>
          </a:bodyPr>
          <a:lstStyle/>
          <a:p>
            <a:r>
              <a:rPr lang="fr-FR" sz="1400" dirty="0" err="1"/>
              <a:t>height_left</a:t>
            </a:r>
            <a:endParaRPr lang="fr-FR" sz="1400" dirty="0"/>
          </a:p>
        </p:txBody>
      </p:sp>
      <p:sp>
        <p:nvSpPr>
          <p:cNvPr id="29" name="ZoneTexte 28">
            <a:extLst>
              <a:ext uri="{FF2B5EF4-FFF2-40B4-BE49-F238E27FC236}">
                <a16:creationId xmlns:a16="http://schemas.microsoft.com/office/drawing/2014/main" id="{04002A3F-B4D3-4376-AE34-A0552C28D92A}"/>
              </a:ext>
            </a:extLst>
          </p:cNvPr>
          <p:cNvSpPr txBox="1"/>
          <p:nvPr/>
        </p:nvSpPr>
        <p:spPr>
          <a:xfrm>
            <a:off x="4336339" y="3236319"/>
            <a:ext cx="1082219" cy="307777"/>
          </a:xfrm>
          <a:prstGeom prst="rect">
            <a:avLst/>
          </a:prstGeom>
          <a:noFill/>
        </p:spPr>
        <p:txBody>
          <a:bodyPr wrap="none" rtlCol="0">
            <a:spAutoFit/>
          </a:bodyPr>
          <a:lstStyle/>
          <a:p>
            <a:r>
              <a:rPr lang="fr-FR" sz="1400" dirty="0" err="1"/>
              <a:t>height_right</a:t>
            </a:r>
            <a:endParaRPr lang="fr-FR" sz="1400" dirty="0"/>
          </a:p>
        </p:txBody>
      </p:sp>
      <p:sp>
        <p:nvSpPr>
          <p:cNvPr id="30" name="ZoneTexte 29">
            <a:extLst>
              <a:ext uri="{FF2B5EF4-FFF2-40B4-BE49-F238E27FC236}">
                <a16:creationId xmlns:a16="http://schemas.microsoft.com/office/drawing/2014/main" id="{AEF80B93-F744-4589-921F-E0458245A185}"/>
              </a:ext>
            </a:extLst>
          </p:cNvPr>
          <p:cNvSpPr txBox="1"/>
          <p:nvPr/>
        </p:nvSpPr>
        <p:spPr>
          <a:xfrm>
            <a:off x="3787030" y="4022181"/>
            <a:ext cx="1048749" cy="307777"/>
          </a:xfrm>
          <a:prstGeom prst="rect">
            <a:avLst/>
          </a:prstGeom>
          <a:noFill/>
        </p:spPr>
        <p:txBody>
          <a:bodyPr wrap="none" rtlCol="0">
            <a:spAutoFit/>
          </a:bodyPr>
          <a:lstStyle/>
          <a:p>
            <a:r>
              <a:rPr lang="fr-FR" sz="1400" dirty="0" err="1"/>
              <a:t>margin_low</a:t>
            </a:r>
            <a:endParaRPr lang="fr-FR" sz="1400" dirty="0"/>
          </a:p>
        </p:txBody>
      </p:sp>
      <p:sp>
        <p:nvSpPr>
          <p:cNvPr id="31" name="ZoneTexte 30">
            <a:extLst>
              <a:ext uri="{FF2B5EF4-FFF2-40B4-BE49-F238E27FC236}">
                <a16:creationId xmlns:a16="http://schemas.microsoft.com/office/drawing/2014/main" id="{B881B09B-4FFC-4874-B240-F37F5A91351C}"/>
              </a:ext>
            </a:extLst>
          </p:cNvPr>
          <p:cNvSpPr txBox="1"/>
          <p:nvPr/>
        </p:nvSpPr>
        <p:spPr>
          <a:xfrm>
            <a:off x="2964736" y="4757717"/>
            <a:ext cx="649473" cy="307777"/>
          </a:xfrm>
          <a:prstGeom prst="rect">
            <a:avLst/>
          </a:prstGeom>
          <a:noFill/>
        </p:spPr>
        <p:txBody>
          <a:bodyPr wrap="none" rtlCol="0">
            <a:spAutoFit/>
          </a:bodyPr>
          <a:lstStyle/>
          <a:p>
            <a:r>
              <a:rPr lang="fr-FR" sz="1400" dirty="0" err="1"/>
              <a:t>lenght</a:t>
            </a:r>
            <a:endParaRPr lang="fr-FR" sz="1400" dirty="0"/>
          </a:p>
        </p:txBody>
      </p:sp>
      <p:sp>
        <p:nvSpPr>
          <p:cNvPr id="32" name="ZoneTexte 31">
            <a:extLst>
              <a:ext uri="{FF2B5EF4-FFF2-40B4-BE49-F238E27FC236}">
                <a16:creationId xmlns:a16="http://schemas.microsoft.com/office/drawing/2014/main" id="{4E717BE2-858A-4C92-BC29-A73984559140}"/>
              </a:ext>
            </a:extLst>
          </p:cNvPr>
          <p:cNvSpPr txBox="1"/>
          <p:nvPr/>
        </p:nvSpPr>
        <p:spPr>
          <a:xfrm>
            <a:off x="2480854" y="3130022"/>
            <a:ext cx="808619" cy="307777"/>
          </a:xfrm>
          <a:prstGeom prst="rect">
            <a:avLst/>
          </a:prstGeom>
          <a:noFill/>
        </p:spPr>
        <p:txBody>
          <a:bodyPr wrap="none" rtlCol="0">
            <a:spAutoFit/>
          </a:bodyPr>
          <a:lstStyle/>
          <a:p>
            <a:r>
              <a:rPr lang="fr-FR" sz="1400" dirty="0"/>
              <a:t>diagonal</a:t>
            </a:r>
          </a:p>
        </p:txBody>
      </p:sp>
    </p:spTree>
    <p:extLst>
      <p:ext uri="{BB962C8B-B14F-4D97-AF65-F5344CB8AC3E}">
        <p14:creationId xmlns:p14="http://schemas.microsoft.com/office/powerpoint/2010/main" val="14171414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phique 17">
            <a:extLst>
              <a:ext uri="{FF2B5EF4-FFF2-40B4-BE49-F238E27FC236}">
                <a16:creationId xmlns:a16="http://schemas.microsoft.com/office/drawing/2014/main" id="{4FE6FDEA-11B6-43F7-8E4D-24A4FD6029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a:off x="-3694929" y="2932930"/>
            <a:ext cx="12723857" cy="6858000"/>
          </a:xfrm>
          <a:prstGeom prst="rect">
            <a:avLst/>
          </a:prstGeom>
        </p:spPr>
      </p:pic>
      <p:sp>
        <p:nvSpPr>
          <p:cNvPr id="11" name="Rectangle 10">
            <a:extLst>
              <a:ext uri="{FF2B5EF4-FFF2-40B4-BE49-F238E27FC236}">
                <a16:creationId xmlns:a16="http://schemas.microsoft.com/office/drawing/2014/main" id="{1496D4B7-3D3C-4449-94D7-FC9582A06999}"/>
              </a:ext>
            </a:extLst>
          </p:cNvPr>
          <p:cNvSpPr/>
          <p:nvPr/>
        </p:nvSpPr>
        <p:spPr>
          <a:xfrm>
            <a:off x="-4989643" y="0"/>
            <a:ext cx="11085643" cy="6858000"/>
          </a:xfrm>
          <a:prstGeom prst="rect">
            <a:avLst/>
          </a:prstGeom>
          <a:solidFill>
            <a:srgbClr val="C1E99D">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itre 1">
            <a:extLst>
              <a:ext uri="{FF2B5EF4-FFF2-40B4-BE49-F238E27FC236}">
                <a16:creationId xmlns:a16="http://schemas.microsoft.com/office/drawing/2014/main" id="{92C27954-0987-4382-8DE5-A579A1EAEAEE}"/>
              </a:ext>
            </a:extLst>
          </p:cNvPr>
          <p:cNvSpPr txBox="1">
            <a:spLocks/>
          </p:cNvSpPr>
          <p:nvPr/>
        </p:nvSpPr>
        <p:spPr>
          <a:xfrm>
            <a:off x="7010400" y="-1663841"/>
            <a:ext cx="5181600" cy="24796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3600" b="1" dirty="0">
                <a:latin typeface="Candara" panose="020E0502030303020204" pitchFamily="34" charset="0"/>
              </a:rPr>
              <a:t>REGRESSION LINEAIRE</a:t>
            </a:r>
          </a:p>
        </p:txBody>
      </p:sp>
      <p:sp>
        <p:nvSpPr>
          <p:cNvPr id="15" name="ZoneTexte 14">
            <a:extLst>
              <a:ext uri="{FF2B5EF4-FFF2-40B4-BE49-F238E27FC236}">
                <a16:creationId xmlns:a16="http://schemas.microsoft.com/office/drawing/2014/main" id="{DE84CB4A-20B3-41B8-AC24-83DB69FAFE44}"/>
              </a:ext>
            </a:extLst>
          </p:cNvPr>
          <p:cNvSpPr txBox="1"/>
          <p:nvPr/>
        </p:nvSpPr>
        <p:spPr>
          <a:xfrm>
            <a:off x="6384392" y="1072065"/>
            <a:ext cx="5525957" cy="5386090"/>
          </a:xfrm>
          <a:prstGeom prst="rect">
            <a:avLst/>
          </a:prstGeom>
          <a:noFill/>
        </p:spPr>
        <p:txBody>
          <a:bodyPr wrap="square" rtlCol="0">
            <a:spAutoFit/>
          </a:bodyPr>
          <a:lstStyle/>
          <a:p>
            <a:r>
              <a:rPr lang="fr-FR" sz="2400" b="1" dirty="0">
                <a:latin typeface="Candara" panose="020E0502030303020204" pitchFamily="34" charset="0"/>
              </a:rPr>
              <a:t>DEFINITION</a:t>
            </a:r>
            <a:endParaRPr lang="fr-FR" b="1" dirty="0">
              <a:effectLst/>
              <a:latin typeface="Candara" panose="020E0502030303020204" pitchFamily="34" charset="0"/>
            </a:endParaRPr>
          </a:p>
          <a:p>
            <a:pPr rtl="0"/>
            <a:r>
              <a:rPr lang="fr-FR" sz="1600" dirty="0">
                <a:effectLst/>
              </a:rPr>
              <a:t>La régression linéaire est une méthode utilisée pour estimer la relation entre des variables à partir des données disponibles afin d'obtenir des résultats fiables.</a:t>
            </a:r>
          </a:p>
          <a:p>
            <a:pPr rtl="0"/>
            <a:endParaRPr lang="fr-FR" sz="1600" b="1" dirty="0">
              <a:effectLst/>
              <a:latin typeface="Candara" panose="020E0502030303020204" pitchFamily="34" charset="0"/>
            </a:endParaRPr>
          </a:p>
          <a:p>
            <a:pPr rtl="0"/>
            <a:r>
              <a:rPr lang="fr-FR" sz="2400" b="1" dirty="0">
                <a:effectLst/>
                <a:latin typeface="Candara" panose="020E0502030303020204" pitchFamily="34" charset="0"/>
              </a:rPr>
              <a:t>METHODE</a:t>
            </a:r>
            <a:endParaRPr lang="fr-FR" sz="1400" b="1" dirty="0">
              <a:latin typeface="Candara" panose="020E0502030303020204" pitchFamily="34" charset="0"/>
            </a:endParaRPr>
          </a:p>
          <a:p>
            <a:pPr marL="285750" indent="-285750">
              <a:buFont typeface="Arial" panose="020B0604020202020204" pitchFamily="34" charset="0"/>
              <a:buChar char="•"/>
            </a:pPr>
            <a:r>
              <a:rPr lang="fr-FR" sz="1600" dirty="0">
                <a:effectLst/>
                <a:latin typeface="Candara" panose="020E0502030303020204" pitchFamily="34" charset="0"/>
              </a:rPr>
              <a:t>Création d’un modèle avec la méthode des moindres carrés ordinaires en se basant sur un </a:t>
            </a:r>
            <a:r>
              <a:rPr lang="fr-FR" sz="1600" dirty="0" err="1">
                <a:effectLst/>
                <a:latin typeface="Candara" panose="020E0502030303020204" pitchFamily="34" charset="0"/>
              </a:rPr>
              <a:t>training_set</a:t>
            </a:r>
            <a:r>
              <a:rPr lang="fr-FR" sz="1600" dirty="0">
                <a:effectLst/>
                <a:latin typeface="Candara" panose="020E0502030303020204" pitchFamily="34" charset="0"/>
              </a:rPr>
              <a:t> et un </a:t>
            </a:r>
            <a:r>
              <a:rPr lang="fr-FR" sz="1600" dirty="0" err="1">
                <a:effectLst/>
                <a:latin typeface="Candara" panose="020E0502030303020204" pitchFamily="34" charset="0"/>
              </a:rPr>
              <a:t>test_set</a:t>
            </a:r>
            <a:endParaRPr lang="fr-FR" sz="1600" dirty="0">
              <a:effectLst/>
              <a:latin typeface="Candara" panose="020E0502030303020204" pitchFamily="34" charset="0"/>
            </a:endParaRPr>
          </a:p>
          <a:p>
            <a:pPr marL="285750" indent="-285750">
              <a:buFont typeface="Arial" panose="020B0604020202020204" pitchFamily="34" charset="0"/>
              <a:buChar char="•"/>
            </a:pPr>
            <a:r>
              <a:rPr lang="fr-FR" sz="1600" dirty="0">
                <a:latin typeface="Candara" panose="020E0502030303020204" pitchFamily="34" charset="0"/>
              </a:rPr>
              <a:t>Entrainement du modèle avec les variables discriminantes uniquement : </a:t>
            </a:r>
            <a:r>
              <a:rPr lang="fr-FR" sz="1600" dirty="0" err="1">
                <a:latin typeface="Candara" panose="020E0502030303020204" pitchFamily="34" charset="0"/>
              </a:rPr>
              <a:t>is_genuine</a:t>
            </a:r>
            <a:r>
              <a:rPr lang="fr-FR" sz="1600" dirty="0">
                <a:latin typeface="Candara" panose="020E0502030303020204" pitchFamily="34" charset="0"/>
              </a:rPr>
              <a:t> et </a:t>
            </a:r>
            <a:r>
              <a:rPr lang="fr-FR" sz="1600" dirty="0" err="1">
                <a:latin typeface="Candara" panose="020E0502030303020204" pitchFamily="34" charset="0"/>
              </a:rPr>
              <a:t>margin_up</a:t>
            </a:r>
            <a:endParaRPr lang="fr-FR" sz="1600" dirty="0">
              <a:latin typeface="Candara" panose="020E0502030303020204" pitchFamily="34" charset="0"/>
            </a:endParaRPr>
          </a:p>
          <a:p>
            <a:pPr marL="285750" indent="-285750">
              <a:buFont typeface="Arial" panose="020B0604020202020204" pitchFamily="34" charset="0"/>
              <a:buChar char="•"/>
            </a:pPr>
            <a:r>
              <a:rPr lang="fr-FR" sz="1600" dirty="0">
                <a:effectLst/>
                <a:latin typeface="Candara" panose="020E0502030303020204" pitchFamily="34" charset="0"/>
              </a:rPr>
              <a:t>Suppression des valeurs atyp</a:t>
            </a:r>
            <a:r>
              <a:rPr lang="fr-FR" sz="1600" dirty="0">
                <a:latin typeface="Candara" panose="020E0502030303020204" pitchFamily="34" charset="0"/>
              </a:rPr>
              <a:t>iques/aberrantes</a:t>
            </a:r>
          </a:p>
          <a:p>
            <a:pPr marL="285750" indent="-285750">
              <a:buFont typeface="Arial" panose="020B0604020202020204" pitchFamily="34" charset="0"/>
              <a:buChar char="•"/>
            </a:pPr>
            <a:r>
              <a:rPr lang="fr-FR" sz="1600" dirty="0">
                <a:effectLst/>
                <a:latin typeface="Candara" panose="020E0502030303020204" pitchFamily="34" charset="0"/>
              </a:rPr>
              <a:t>Validation du modèle en validant les hypoth</a:t>
            </a:r>
            <a:r>
              <a:rPr lang="fr-FR" sz="1600" dirty="0">
                <a:latin typeface="Candara" panose="020E0502030303020204" pitchFamily="34" charset="0"/>
              </a:rPr>
              <a:t>èses suivantes : linéarité de la relation entre variables, normalité des résidus, homoscédasticité des résidus, indépendance des résidus, non corrélation entre les variables</a:t>
            </a:r>
            <a:endParaRPr lang="fr-FR" sz="1600" dirty="0">
              <a:effectLst/>
              <a:latin typeface="Candara" panose="020E0502030303020204" pitchFamily="34" charset="0"/>
            </a:endParaRPr>
          </a:p>
          <a:p>
            <a:endParaRPr lang="fr-FR" sz="1600" dirty="0">
              <a:effectLst/>
              <a:latin typeface="Candara" panose="020E0502030303020204" pitchFamily="34" charset="0"/>
            </a:endParaRPr>
          </a:p>
          <a:p>
            <a:pPr rtl="0"/>
            <a:r>
              <a:rPr lang="fr-FR" sz="2400" b="1" dirty="0">
                <a:latin typeface="Candara" panose="020E0502030303020204" pitchFamily="34" charset="0"/>
              </a:rPr>
              <a:t>PREDICTIONS</a:t>
            </a:r>
            <a:endParaRPr lang="fr-FR" sz="1600" b="1" dirty="0">
              <a:latin typeface="Candara" panose="020E0502030303020204" pitchFamily="34" charset="0"/>
            </a:endParaRPr>
          </a:p>
          <a:p>
            <a:r>
              <a:rPr lang="fr-FR" sz="1600" dirty="0">
                <a:latin typeface="Candara" panose="020E0502030303020204" pitchFamily="34" charset="0"/>
              </a:rPr>
              <a:t>Ainsi, le modèle parvient à prédire les valeurs manquantes afin de compléter notre </a:t>
            </a:r>
            <a:r>
              <a:rPr lang="fr-FR" sz="1600" dirty="0" err="1">
                <a:latin typeface="Candara" panose="020E0502030303020204" pitchFamily="34" charset="0"/>
              </a:rPr>
              <a:t>dataframe</a:t>
            </a:r>
            <a:r>
              <a:rPr lang="fr-FR" sz="1600" dirty="0">
                <a:latin typeface="Candara" panose="020E0502030303020204" pitchFamily="34" charset="0"/>
              </a:rPr>
              <a:t>.</a:t>
            </a:r>
            <a:endParaRPr lang="fr-FR" dirty="0">
              <a:latin typeface="Candara" panose="020E0502030303020204" pitchFamily="34" charset="0"/>
            </a:endParaRPr>
          </a:p>
        </p:txBody>
      </p:sp>
      <p:pic>
        <p:nvPicPr>
          <p:cNvPr id="14" name="Image 13">
            <a:extLst>
              <a:ext uri="{FF2B5EF4-FFF2-40B4-BE49-F238E27FC236}">
                <a16:creationId xmlns:a16="http://schemas.microsoft.com/office/drawing/2014/main" id="{D46F5739-B1A5-48B5-839F-911B9D46B63C}"/>
              </a:ext>
            </a:extLst>
          </p:cNvPr>
          <p:cNvPicPr>
            <a:picLocks noChangeAspect="1"/>
          </p:cNvPicPr>
          <p:nvPr/>
        </p:nvPicPr>
        <p:blipFill>
          <a:blip r:embed="rId4"/>
          <a:stretch>
            <a:fillRect/>
          </a:stretch>
        </p:blipFill>
        <p:spPr>
          <a:xfrm>
            <a:off x="812157" y="2096751"/>
            <a:ext cx="4128906" cy="3159951"/>
          </a:xfrm>
          <a:prstGeom prst="rect">
            <a:avLst/>
          </a:prstGeom>
        </p:spPr>
      </p:pic>
      <p:sp>
        <p:nvSpPr>
          <p:cNvPr id="16" name="ZoneTexte 15">
            <a:extLst>
              <a:ext uri="{FF2B5EF4-FFF2-40B4-BE49-F238E27FC236}">
                <a16:creationId xmlns:a16="http://schemas.microsoft.com/office/drawing/2014/main" id="{E85D353D-27E1-447B-A64C-F948770B953D}"/>
              </a:ext>
            </a:extLst>
          </p:cNvPr>
          <p:cNvSpPr txBox="1"/>
          <p:nvPr/>
        </p:nvSpPr>
        <p:spPr>
          <a:xfrm>
            <a:off x="-83595" y="5530449"/>
            <a:ext cx="6045803" cy="584775"/>
          </a:xfrm>
          <a:prstGeom prst="rect">
            <a:avLst/>
          </a:prstGeom>
          <a:noFill/>
        </p:spPr>
        <p:txBody>
          <a:bodyPr wrap="square" rtlCol="0">
            <a:spAutoFit/>
          </a:bodyPr>
          <a:lstStyle/>
          <a:p>
            <a:pPr algn="ctr"/>
            <a:r>
              <a:rPr lang="fr-FR" sz="1600" dirty="0">
                <a:latin typeface="Candara" panose="020E0502030303020204" pitchFamily="34" charset="0"/>
              </a:rPr>
              <a:t>Graphique confirmant la relation linéaire entre les variables </a:t>
            </a:r>
            <a:r>
              <a:rPr lang="fr-FR" sz="1600" dirty="0" err="1">
                <a:latin typeface="Candara" panose="020E0502030303020204" pitchFamily="34" charset="0"/>
              </a:rPr>
              <a:t>margin_low</a:t>
            </a:r>
            <a:r>
              <a:rPr lang="fr-FR" sz="1600" dirty="0">
                <a:latin typeface="Candara" panose="020E0502030303020204" pitchFamily="34" charset="0"/>
              </a:rPr>
              <a:t> et </a:t>
            </a:r>
            <a:r>
              <a:rPr lang="fr-FR" sz="1600" dirty="0" err="1">
                <a:latin typeface="Candara" panose="020E0502030303020204" pitchFamily="34" charset="0"/>
              </a:rPr>
              <a:t>margin_up</a:t>
            </a:r>
            <a:endParaRPr lang="fr-FR" sz="1600" dirty="0">
              <a:latin typeface="Candara" panose="020E0502030303020204" pitchFamily="34" charset="0"/>
            </a:endParaRPr>
          </a:p>
        </p:txBody>
      </p:sp>
    </p:spTree>
    <p:extLst>
      <p:ext uri="{BB962C8B-B14F-4D97-AF65-F5344CB8AC3E}">
        <p14:creationId xmlns:p14="http://schemas.microsoft.com/office/powerpoint/2010/main" val="14948023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phique 17">
            <a:extLst>
              <a:ext uri="{FF2B5EF4-FFF2-40B4-BE49-F238E27FC236}">
                <a16:creationId xmlns:a16="http://schemas.microsoft.com/office/drawing/2014/main" id="{4FE6FDEA-11B6-43F7-8E4D-24A4FD6029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a:off x="-3694929" y="1"/>
            <a:ext cx="12723857" cy="6858000"/>
          </a:xfrm>
          <a:prstGeom prst="rect">
            <a:avLst/>
          </a:prstGeom>
        </p:spPr>
      </p:pic>
      <p:sp>
        <p:nvSpPr>
          <p:cNvPr id="11" name="Rectangle 10">
            <a:extLst>
              <a:ext uri="{FF2B5EF4-FFF2-40B4-BE49-F238E27FC236}">
                <a16:creationId xmlns:a16="http://schemas.microsoft.com/office/drawing/2014/main" id="{1496D4B7-3D3C-4449-94D7-FC9582A06999}"/>
              </a:ext>
            </a:extLst>
          </p:cNvPr>
          <p:cNvSpPr/>
          <p:nvPr/>
        </p:nvSpPr>
        <p:spPr>
          <a:xfrm>
            <a:off x="-4989643" y="0"/>
            <a:ext cx="11085643" cy="6858000"/>
          </a:xfrm>
          <a:prstGeom prst="rect">
            <a:avLst/>
          </a:prstGeom>
          <a:solidFill>
            <a:srgbClr val="C1E99D">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itre 1">
            <a:extLst>
              <a:ext uri="{FF2B5EF4-FFF2-40B4-BE49-F238E27FC236}">
                <a16:creationId xmlns:a16="http://schemas.microsoft.com/office/drawing/2014/main" id="{92C27954-0987-4382-8DE5-A579A1EAEAEE}"/>
              </a:ext>
            </a:extLst>
          </p:cNvPr>
          <p:cNvSpPr txBox="1">
            <a:spLocks/>
          </p:cNvSpPr>
          <p:nvPr/>
        </p:nvSpPr>
        <p:spPr>
          <a:xfrm>
            <a:off x="7265043" y="0"/>
            <a:ext cx="5181600" cy="92000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3600" b="1" dirty="0">
                <a:latin typeface="Candara" panose="020E0502030303020204" pitchFamily="34" charset="0"/>
              </a:rPr>
              <a:t>ANALYSE DESCRIPTIVE</a:t>
            </a:r>
          </a:p>
        </p:txBody>
      </p:sp>
      <p:sp>
        <p:nvSpPr>
          <p:cNvPr id="15" name="ZoneTexte 14">
            <a:extLst>
              <a:ext uri="{FF2B5EF4-FFF2-40B4-BE49-F238E27FC236}">
                <a16:creationId xmlns:a16="http://schemas.microsoft.com/office/drawing/2014/main" id="{DE84CB4A-20B3-41B8-AC24-83DB69FAFE44}"/>
              </a:ext>
            </a:extLst>
          </p:cNvPr>
          <p:cNvSpPr txBox="1"/>
          <p:nvPr/>
        </p:nvSpPr>
        <p:spPr>
          <a:xfrm>
            <a:off x="512171" y="5345841"/>
            <a:ext cx="5583829" cy="1446550"/>
          </a:xfrm>
          <a:prstGeom prst="rect">
            <a:avLst/>
          </a:prstGeom>
          <a:noFill/>
        </p:spPr>
        <p:txBody>
          <a:bodyPr wrap="square" rtlCol="0">
            <a:spAutoFit/>
          </a:bodyPr>
          <a:lstStyle/>
          <a:p>
            <a:r>
              <a:rPr lang="fr-FR" sz="2400" b="1" dirty="0">
                <a:latin typeface="Candara" panose="020E0502030303020204" pitchFamily="34" charset="0"/>
              </a:rPr>
              <a:t>DISTRIBUTION</a:t>
            </a:r>
            <a:endParaRPr lang="fr-FR" b="1" dirty="0">
              <a:effectLst/>
              <a:latin typeface="Candara" panose="020E0502030303020204" pitchFamily="34" charset="0"/>
            </a:endParaRPr>
          </a:p>
          <a:p>
            <a:pPr rtl="0"/>
            <a:r>
              <a:rPr lang="fr-FR" sz="1600" dirty="0">
                <a:effectLst/>
              </a:rPr>
              <a:t>Notre jeu de données contient 1000 billets authentiques et 500 contrefaçons. Cet échantillon est suffisant pour envisager la création de modèles prédictifs.</a:t>
            </a:r>
          </a:p>
          <a:p>
            <a:pPr rtl="0"/>
            <a:endParaRPr lang="fr-FR" sz="1600" dirty="0">
              <a:effectLst/>
              <a:latin typeface="Candara" panose="020E0502030303020204" pitchFamily="34" charset="0"/>
            </a:endParaRPr>
          </a:p>
        </p:txBody>
      </p:sp>
      <p:pic>
        <p:nvPicPr>
          <p:cNvPr id="8" name="Image 7">
            <a:extLst>
              <a:ext uri="{FF2B5EF4-FFF2-40B4-BE49-F238E27FC236}">
                <a16:creationId xmlns:a16="http://schemas.microsoft.com/office/drawing/2014/main" id="{38E05382-6C16-4BDF-B7E7-2AB804F00C8A}"/>
              </a:ext>
            </a:extLst>
          </p:cNvPr>
          <p:cNvPicPr>
            <a:picLocks noChangeAspect="1"/>
          </p:cNvPicPr>
          <p:nvPr/>
        </p:nvPicPr>
        <p:blipFill>
          <a:blip r:embed="rId4"/>
          <a:stretch>
            <a:fillRect/>
          </a:stretch>
        </p:blipFill>
        <p:spPr>
          <a:xfrm>
            <a:off x="1192601" y="1672877"/>
            <a:ext cx="2638695" cy="2781143"/>
          </a:xfrm>
          <a:prstGeom prst="rect">
            <a:avLst/>
          </a:prstGeom>
        </p:spPr>
      </p:pic>
      <p:pic>
        <p:nvPicPr>
          <p:cNvPr id="9" name="Image 8">
            <a:extLst>
              <a:ext uri="{FF2B5EF4-FFF2-40B4-BE49-F238E27FC236}">
                <a16:creationId xmlns:a16="http://schemas.microsoft.com/office/drawing/2014/main" id="{EA9FA087-709D-41AF-B215-33F97A638DFA}"/>
              </a:ext>
            </a:extLst>
          </p:cNvPr>
          <p:cNvPicPr>
            <a:picLocks noChangeAspect="1"/>
          </p:cNvPicPr>
          <p:nvPr/>
        </p:nvPicPr>
        <p:blipFill>
          <a:blip r:embed="rId5"/>
          <a:stretch>
            <a:fillRect/>
          </a:stretch>
        </p:blipFill>
        <p:spPr>
          <a:xfrm>
            <a:off x="6779147" y="1138014"/>
            <a:ext cx="4516344" cy="4207827"/>
          </a:xfrm>
          <a:prstGeom prst="rect">
            <a:avLst/>
          </a:prstGeom>
        </p:spPr>
      </p:pic>
      <p:sp>
        <p:nvSpPr>
          <p:cNvPr id="10" name="ZoneTexte 9">
            <a:extLst>
              <a:ext uri="{FF2B5EF4-FFF2-40B4-BE49-F238E27FC236}">
                <a16:creationId xmlns:a16="http://schemas.microsoft.com/office/drawing/2014/main" id="{5BCE45E6-D15A-432F-AD79-1AE935D54EAB}"/>
              </a:ext>
            </a:extLst>
          </p:cNvPr>
          <p:cNvSpPr txBox="1"/>
          <p:nvPr/>
        </p:nvSpPr>
        <p:spPr>
          <a:xfrm>
            <a:off x="6372962" y="5411450"/>
            <a:ext cx="5583829" cy="1446550"/>
          </a:xfrm>
          <a:prstGeom prst="rect">
            <a:avLst/>
          </a:prstGeom>
          <a:noFill/>
        </p:spPr>
        <p:txBody>
          <a:bodyPr wrap="square" rtlCol="0">
            <a:spAutoFit/>
          </a:bodyPr>
          <a:lstStyle/>
          <a:p>
            <a:r>
              <a:rPr lang="fr-FR" sz="2400" b="1" dirty="0">
                <a:effectLst/>
                <a:latin typeface="Candara" panose="020E0502030303020204" pitchFamily="34" charset="0"/>
              </a:rPr>
              <a:t>PAIRPLOT</a:t>
            </a:r>
            <a:endParaRPr lang="fr-FR" b="1" dirty="0">
              <a:effectLst/>
              <a:latin typeface="Candara" panose="020E0502030303020204" pitchFamily="34" charset="0"/>
            </a:endParaRPr>
          </a:p>
          <a:p>
            <a:pPr rtl="0"/>
            <a:r>
              <a:rPr lang="fr-FR" sz="1600" dirty="0">
                <a:effectLst/>
              </a:rPr>
              <a:t>On constate une différence dans </a:t>
            </a:r>
            <a:r>
              <a:rPr lang="fr-FR" sz="1600" dirty="0" err="1">
                <a:effectLst/>
              </a:rPr>
              <a:t>lES</a:t>
            </a:r>
            <a:r>
              <a:rPr lang="fr-FR" sz="1600" dirty="0">
                <a:effectLst/>
              </a:rPr>
              <a:t> distribution des vrais </a:t>
            </a:r>
            <a:r>
              <a:rPr lang="fr-FR" sz="1600" dirty="0" err="1">
                <a:effectLst/>
              </a:rPr>
              <a:t>billetS</a:t>
            </a:r>
            <a:r>
              <a:rPr lang="fr-FR" sz="1600" dirty="0">
                <a:effectLst/>
              </a:rPr>
              <a:t> et des faux billets, cela indique qu’il est possible de les discriminer.</a:t>
            </a:r>
          </a:p>
          <a:p>
            <a:pPr rtl="0"/>
            <a:endParaRPr lang="fr-FR" sz="1600" dirty="0">
              <a:effectLst/>
              <a:latin typeface="Candara" panose="020E0502030303020204" pitchFamily="34" charset="0"/>
            </a:endParaRPr>
          </a:p>
        </p:txBody>
      </p:sp>
    </p:spTree>
    <p:extLst>
      <p:ext uri="{BB962C8B-B14F-4D97-AF65-F5344CB8AC3E}">
        <p14:creationId xmlns:p14="http://schemas.microsoft.com/office/powerpoint/2010/main" val="5529240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phique 17">
            <a:extLst>
              <a:ext uri="{FF2B5EF4-FFF2-40B4-BE49-F238E27FC236}">
                <a16:creationId xmlns:a16="http://schemas.microsoft.com/office/drawing/2014/main" id="{4FE6FDEA-11B6-43F7-8E4D-24A4FD6029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a:off x="-3694929" y="-2932929"/>
            <a:ext cx="12723857" cy="6858000"/>
          </a:xfrm>
          <a:prstGeom prst="rect">
            <a:avLst/>
          </a:prstGeom>
        </p:spPr>
      </p:pic>
      <p:sp>
        <p:nvSpPr>
          <p:cNvPr id="11" name="Rectangle 10">
            <a:extLst>
              <a:ext uri="{FF2B5EF4-FFF2-40B4-BE49-F238E27FC236}">
                <a16:creationId xmlns:a16="http://schemas.microsoft.com/office/drawing/2014/main" id="{1496D4B7-3D3C-4449-94D7-FC9582A06999}"/>
              </a:ext>
            </a:extLst>
          </p:cNvPr>
          <p:cNvSpPr/>
          <p:nvPr/>
        </p:nvSpPr>
        <p:spPr>
          <a:xfrm>
            <a:off x="-4989643" y="0"/>
            <a:ext cx="11085643" cy="6858000"/>
          </a:xfrm>
          <a:prstGeom prst="rect">
            <a:avLst/>
          </a:prstGeom>
          <a:solidFill>
            <a:srgbClr val="C1E99D">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itre 1">
            <a:extLst>
              <a:ext uri="{FF2B5EF4-FFF2-40B4-BE49-F238E27FC236}">
                <a16:creationId xmlns:a16="http://schemas.microsoft.com/office/drawing/2014/main" id="{92C27954-0987-4382-8DE5-A579A1EAEAEE}"/>
              </a:ext>
            </a:extLst>
          </p:cNvPr>
          <p:cNvSpPr txBox="1">
            <a:spLocks/>
          </p:cNvSpPr>
          <p:nvPr/>
        </p:nvSpPr>
        <p:spPr>
          <a:xfrm>
            <a:off x="8692962" y="213360"/>
            <a:ext cx="5181600" cy="920006"/>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3600" b="1" dirty="0">
                <a:latin typeface="Candara" panose="020E0502030303020204" pitchFamily="34" charset="0"/>
              </a:rPr>
              <a:t>ANALYSE DES CORRELATIONS </a:t>
            </a:r>
          </a:p>
        </p:txBody>
      </p:sp>
      <p:sp>
        <p:nvSpPr>
          <p:cNvPr id="9" name="ZoneTexte 8">
            <a:extLst>
              <a:ext uri="{FF2B5EF4-FFF2-40B4-BE49-F238E27FC236}">
                <a16:creationId xmlns:a16="http://schemas.microsoft.com/office/drawing/2014/main" id="{AF04E99F-DBE5-4EC1-B427-A557812556BF}"/>
              </a:ext>
            </a:extLst>
          </p:cNvPr>
          <p:cNvSpPr txBox="1"/>
          <p:nvPr/>
        </p:nvSpPr>
        <p:spPr>
          <a:xfrm>
            <a:off x="512170" y="5094076"/>
            <a:ext cx="5583829" cy="1692771"/>
          </a:xfrm>
          <a:prstGeom prst="rect">
            <a:avLst/>
          </a:prstGeom>
          <a:noFill/>
        </p:spPr>
        <p:txBody>
          <a:bodyPr wrap="square" rtlCol="0">
            <a:spAutoFit/>
          </a:bodyPr>
          <a:lstStyle/>
          <a:p>
            <a:r>
              <a:rPr lang="fr-FR" sz="2400" b="1" dirty="0">
                <a:latin typeface="Candara" panose="020E0502030303020204" pitchFamily="34" charset="0"/>
              </a:rPr>
              <a:t>HEATMAP</a:t>
            </a:r>
            <a:endParaRPr lang="fr-FR" b="1" dirty="0">
              <a:effectLst/>
              <a:latin typeface="Candara" panose="020E0502030303020204" pitchFamily="34" charset="0"/>
            </a:endParaRPr>
          </a:p>
          <a:p>
            <a:r>
              <a:rPr lang="fr-FR" sz="1600" b="0" dirty="0">
                <a:effectLst/>
                <a:latin typeface="Candara" panose="020E0502030303020204" pitchFamily="34" charset="0"/>
              </a:rPr>
              <a:t>L'authenticité est fortement corrélée à la longueur. De fortes corrélations existent entre les variables de marge et de hauteur. Tandis que la longueur est peu corrélées aux autres variables de mesure.</a:t>
            </a:r>
          </a:p>
          <a:p>
            <a:pPr rtl="0"/>
            <a:endParaRPr lang="fr-FR" sz="1600" dirty="0">
              <a:effectLst/>
              <a:latin typeface="Candara" panose="020E0502030303020204" pitchFamily="34" charset="0"/>
            </a:endParaRPr>
          </a:p>
        </p:txBody>
      </p:sp>
      <p:pic>
        <p:nvPicPr>
          <p:cNvPr id="5" name="Image 4">
            <a:extLst>
              <a:ext uri="{FF2B5EF4-FFF2-40B4-BE49-F238E27FC236}">
                <a16:creationId xmlns:a16="http://schemas.microsoft.com/office/drawing/2014/main" id="{7F4E3FB7-4B36-4F15-9EF3-8199BB572054}"/>
              </a:ext>
            </a:extLst>
          </p:cNvPr>
          <p:cNvPicPr>
            <a:picLocks noChangeAspect="1"/>
          </p:cNvPicPr>
          <p:nvPr/>
        </p:nvPicPr>
        <p:blipFill>
          <a:blip r:embed="rId4"/>
          <a:stretch>
            <a:fillRect/>
          </a:stretch>
        </p:blipFill>
        <p:spPr>
          <a:xfrm>
            <a:off x="737235" y="1593494"/>
            <a:ext cx="3859528" cy="3250811"/>
          </a:xfrm>
          <a:prstGeom prst="rect">
            <a:avLst/>
          </a:prstGeom>
        </p:spPr>
      </p:pic>
      <p:pic>
        <p:nvPicPr>
          <p:cNvPr id="7" name="Image 6">
            <a:extLst>
              <a:ext uri="{FF2B5EF4-FFF2-40B4-BE49-F238E27FC236}">
                <a16:creationId xmlns:a16="http://schemas.microsoft.com/office/drawing/2014/main" id="{91FBDD11-D656-4999-86D3-F55BAA2F0CA8}"/>
              </a:ext>
            </a:extLst>
          </p:cNvPr>
          <p:cNvPicPr>
            <a:picLocks noChangeAspect="1"/>
          </p:cNvPicPr>
          <p:nvPr/>
        </p:nvPicPr>
        <p:blipFill>
          <a:blip r:embed="rId5"/>
          <a:stretch>
            <a:fillRect/>
          </a:stretch>
        </p:blipFill>
        <p:spPr>
          <a:xfrm>
            <a:off x="6256180" y="1593494"/>
            <a:ext cx="5583829" cy="3333377"/>
          </a:xfrm>
          <a:prstGeom prst="rect">
            <a:avLst/>
          </a:prstGeom>
        </p:spPr>
      </p:pic>
      <p:sp>
        <p:nvSpPr>
          <p:cNvPr id="14" name="ZoneTexte 13">
            <a:extLst>
              <a:ext uri="{FF2B5EF4-FFF2-40B4-BE49-F238E27FC236}">
                <a16:creationId xmlns:a16="http://schemas.microsoft.com/office/drawing/2014/main" id="{D7ADA6C3-503E-4B15-906C-F37C9E63BE89}"/>
              </a:ext>
            </a:extLst>
          </p:cNvPr>
          <p:cNvSpPr txBox="1"/>
          <p:nvPr/>
        </p:nvSpPr>
        <p:spPr>
          <a:xfrm>
            <a:off x="6345830" y="5084498"/>
            <a:ext cx="5583829" cy="1938992"/>
          </a:xfrm>
          <a:prstGeom prst="rect">
            <a:avLst/>
          </a:prstGeom>
          <a:noFill/>
        </p:spPr>
        <p:txBody>
          <a:bodyPr wrap="square" rtlCol="0">
            <a:spAutoFit/>
          </a:bodyPr>
          <a:lstStyle/>
          <a:p>
            <a:r>
              <a:rPr lang="fr-FR" sz="2400" b="1" dirty="0">
                <a:latin typeface="Candara" panose="020E0502030303020204" pitchFamily="34" charset="0"/>
              </a:rPr>
              <a:t>DISTRIBUTION</a:t>
            </a:r>
            <a:endParaRPr lang="fr-FR" b="1" dirty="0">
              <a:effectLst/>
              <a:latin typeface="Candara" panose="020E0502030303020204" pitchFamily="34" charset="0"/>
            </a:endParaRPr>
          </a:p>
          <a:p>
            <a:r>
              <a:rPr lang="fr-FR" sz="1600" b="0" dirty="0">
                <a:effectLst/>
                <a:latin typeface="Candara" panose="020E0502030303020204" pitchFamily="34" charset="0"/>
              </a:rPr>
              <a:t>Les faux billets ont une diagonale et une longueur plus faible dans l'ensemble, mais des marges hautes et basses et des hauteurs droites et gauches plus élevées que les vrais. Les variables </a:t>
            </a:r>
            <a:r>
              <a:rPr lang="fr-FR" sz="1600" b="0" dirty="0" err="1">
                <a:effectLst/>
                <a:latin typeface="Candara" panose="020E0502030303020204" pitchFamily="34" charset="0"/>
              </a:rPr>
              <a:t>margin</a:t>
            </a:r>
            <a:r>
              <a:rPr lang="fr-FR" sz="1600" b="0" dirty="0">
                <a:effectLst/>
                <a:latin typeface="Candara" panose="020E0502030303020204" pitchFamily="34" charset="0"/>
              </a:rPr>
              <a:t> </a:t>
            </a:r>
            <a:r>
              <a:rPr lang="fr-FR" sz="1600" b="0" dirty="0" err="1">
                <a:effectLst/>
                <a:latin typeface="Candara" panose="020E0502030303020204" pitchFamily="34" charset="0"/>
              </a:rPr>
              <a:t>low</a:t>
            </a:r>
            <a:r>
              <a:rPr lang="fr-FR" sz="1600" b="0" dirty="0">
                <a:effectLst/>
                <a:latin typeface="Candara" panose="020E0502030303020204" pitchFamily="34" charset="0"/>
              </a:rPr>
              <a:t> et </a:t>
            </a:r>
            <a:r>
              <a:rPr lang="fr-FR" sz="1600" b="0" dirty="0" err="1">
                <a:effectLst/>
                <a:latin typeface="Candara" panose="020E0502030303020204" pitchFamily="34" charset="0"/>
              </a:rPr>
              <a:t>lenght</a:t>
            </a:r>
            <a:r>
              <a:rPr lang="fr-FR" sz="1600" b="0" dirty="0">
                <a:effectLst/>
                <a:latin typeface="Candara" panose="020E0502030303020204" pitchFamily="34" charset="0"/>
              </a:rPr>
              <a:t> sont les variables les plus discriminantes entre vrais et faux billets</a:t>
            </a:r>
          </a:p>
          <a:p>
            <a:pPr rtl="0"/>
            <a:endParaRPr lang="fr-FR" sz="1600" dirty="0">
              <a:effectLst/>
              <a:latin typeface="Candara" panose="020E0502030303020204" pitchFamily="34" charset="0"/>
            </a:endParaRPr>
          </a:p>
        </p:txBody>
      </p:sp>
    </p:spTree>
    <p:extLst>
      <p:ext uri="{BB962C8B-B14F-4D97-AF65-F5344CB8AC3E}">
        <p14:creationId xmlns:p14="http://schemas.microsoft.com/office/powerpoint/2010/main" val="20824022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1094</TotalTime>
  <Words>1054</Words>
  <Application>Microsoft Office PowerPoint</Application>
  <PresentationFormat>Grand écran</PresentationFormat>
  <Paragraphs>139</Paragraphs>
  <Slides>18</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18</vt:i4>
      </vt:variant>
    </vt:vector>
  </HeadingPairs>
  <TitlesOfParts>
    <vt:vector size="23" baseType="lpstr">
      <vt:lpstr>Arial</vt:lpstr>
      <vt:lpstr>Calibri</vt:lpstr>
      <vt:lpstr>Calibri Light</vt:lpstr>
      <vt:lpstr>Candara</vt:lpstr>
      <vt:lpstr>Thème Office</vt:lpstr>
      <vt:lpstr>DETECTION DE FAUX BILLETS</vt:lpstr>
      <vt:lpstr>CONTEXTE</vt:lpstr>
      <vt:lpstr>MISSION</vt:lpstr>
      <vt:lpstr>FEUILLE DE ROUTE</vt:lpstr>
      <vt:lpstr>OBSERVATION DES DONNEES</vt:lpstr>
      <vt:lpstr>DONNEES DISPONIBLES</vt:lpstr>
      <vt:lpstr>Présentation PowerPoint</vt:lpstr>
      <vt:lpstr>Présentation PowerPoint</vt:lpstr>
      <vt:lpstr>Présentation PowerPoint</vt:lpstr>
      <vt:lpstr>CREATION DES MODELES PREDICTIFS</vt:lpstr>
      <vt:lpstr>LES MODELES DE MACHINE LEARNING</vt:lpstr>
      <vt:lpstr>Présentation PowerPoint</vt:lpstr>
      <vt:lpstr>Présentation PowerPoint</vt:lpstr>
      <vt:lpstr>TEST DES MODELES</vt:lpstr>
      <vt:lpstr>Présentation PowerPoint</vt:lpstr>
      <vt:lpstr>Présentation PowerPoint</vt:lpstr>
      <vt:lpstr>CONCLUSION</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DETECTION DE FAUX BILLETS</dc:title>
  <dc:creator>Lokman A.</dc:creator>
  <cp:lastModifiedBy>Lokman A.</cp:lastModifiedBy>
  <cp:revision>36</cp:revision>
  <dcterms:created xsi:type="dcterms:W3CDTF">2023-08-05T06:29:44Z</dcterms:created>
  <dcterms:modified xsi:type="dcterms:W3CDTF">2023-08-06T00:43:57Z</dcterms:modified>
</cp:coreProperties>
</file>